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257" r:id="rId3"/>
    <p:sldId id="259" r:id="rId4"/>
    <p:sldId id="258" r:id="rId5"/>
    <p:sldId id="260" r:id="rId6"/>
    <p:sldId id="261" r:id="rId7"/>
    <p:sldId id="320" r:id="rId8"/>
    <p:sldId id="293" r:id="rId9"/>
    <p:sldId id="263" r:id="rId10"/>
    <p:sldId id="264" r:id="rId11"/>
    <p:sldId id="265" r:id="rId12"/>
    <p:sldId id="266" r:id="rId13"/>
    <p:sldId id="267" r:id="rId14"/>
    <p:sldId id="268" r:id="rId15"/>
    <p:sldId id="269" r:id="rId16"/>
    <p:sldId id="294" r:id="rId17"/>
    <p:sldId id="270" r:id="rId18"/>
    <p:sldId id="271" r:id="rId19"/>
    <p:sldId id="272" r:id="rId20"/>
    <p:sldId id="273" r:id="rId21"/>
    <p:sldId id="274" r:id="rId22"/>
    <p:sldId id="295" r:id="rId23"/>
    <p:sldId id="296" r:id="rId24"/>
    <p:sldId id="315" r:id="rId25"/>
    <p:sldId id="313" r:id="rId26"/>
    <p:sldId id="314" r:id="rId27"/>
    <p:sldId id="316" r:id="rId28"/>
    <p:sldId id="317" r:id="rId29"/>
    <p:sldId id="318" r:id="rId30"/>
    <p:sldId id="319" r:id="rId31"/>
    <p:sldId id="297" r:id="rId32"/>
    <p:sldId id="276" r:id="rId33"/>
    <p:sldId id="277" r:id="rId34"/>
    <p:sldId id="278" r:id="rId35"/>
    <p:sldId id="279" r:id="rId36"/>
    <p:sldId id="280" r:id="rId37"/>
    <p:sldId id="298" r:id="rId38"/>
    <p:sldId id="281" r:id="rId39"/>
    <p:sldId id="282" r:id="rId40"/>
    <p:sldId id="283" r:id="rId41"/>
    <p:sldId id="284" r:id="rId42"/>
    <p:sldId id="285"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286" r:id="rId58"/>
    <p:sldId id="287" r:id="rId59"/>
    <p:sldId id="288" r:id="rId60"/>
    <p:sldId id="289" r:id="rId61"/>
    <p:sldId id="290" r:id="rId62"/>
    <p:sldId id="29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A919A-F98B-40E7-B128-CCBE003B29FA}"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4D009-3C53-4A78-B719-1B525C8EF204}" type="slidenum">
              <a:rPr lang="en-US" smtClean="0"/>
              <a:t>‹#›</a:t>
            </a:fld>
            <a:endParaRPr lang="en-US"/>
          </a:p>
        </p:txBody>
      </p:sp>
    </p:spTree>
    <p:extLst>
      <p:ext uri="{BB962C8B-B14F-4D97-AF65-F5344CB8AC3E}">
        <p14:creationId xmlns:p14="http://schemas.microsoft.com/office/powerpoint/2010/main" val="425914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4D009-3C53-4A78-B719-1B525C8EF204}" type="slidenum">
              <a:rPr lang="en-US" smtClean="0"/>
              <a:t>1</a:t>
            </a:fld>
            <a:endParaRPr lang="en-US"/>
          </a:p>
        </p:txBody>
      </p:sp>
    </p:spTree>
    <p:extLst>
      <p:ext uri="{BB962C8B-B14F-4D97-AF65-F5344CB8AC3E}">
        <p14:creationId xmlns:p14="http://schemas.microsoft.com/office/powerpoint/2010/main" val="251942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79099978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7909997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6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9099978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9099978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109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a488a8f2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a488a8f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28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a97c8be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a97c8be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67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a488a8f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a488a8f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92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a488a8f2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a488a8f2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5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a628b50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a628b50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58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628b50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a628b50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834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a992b9c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a992b9c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30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a628b50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a628b50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24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a01cff41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a01cff41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61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a628b504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a628b504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690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a97c8bec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a97c8bec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751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a97c8bec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a97c8be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55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a97c8bec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a97c8bec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684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a97c8bec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a97c8bec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74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a97c8bec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a97c8bec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085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a97c8bec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a97c8bec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64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a3cdf03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a3cdf03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60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a3cdf03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a3cdf03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98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a3cdf03c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a3cdf03c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60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a3cdf03c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a3cdf03c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19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1860a7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1860a7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66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79099978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79099978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02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7909997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7909997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415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DC3C47-60CC-4383-BEEA-24C4309E9202}"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381338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311D12-5380-425E-9997-42565D191B62}"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1587440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2B52D-A87B-43C5-B350-6047B84E6DBA}"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1541954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226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56A4EC-CEAB-44FC-A44B-1DABAEA46D0B}"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352340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C044B5-D151-4F55-9AEF-FD07C0757923}"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1589443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87CBA8-B834-43FC-93F8-D0CCFFBC5598}" type="datetime1">
              <a:rPr lang="en-US" smtClean="0"/>
              <a:t>7/14/2024</a:t>
            </a:fld>
            <a:endParaRPr lang="en-US"/>
          </a:p>
        </p:txBody>
      </p:sp>
      <p:sp>
        <p:nvSpPr>
          <p:cNvPr id="6" name="Footer Placeholder 5"/>
          <p:cNvSpPr>
            <a:spLocks noGrp="1"/>
          </p:cNvSpPr>
          <p:nvPr>
            <p:ph type="ftr" sz="quarter" idx="11"/>
          </p:nvPr>
        </p:nvSpPr>
        <p:spPr/>
        <p:txBody>
          <a:bodyPr/>
          <a:lstStyle/>
          <a:p>
            <a:r>
              <a:rPr lang="en-US"/>
              <a:t>Slides by Dr. Sifat Momen</a:t>
            </a:r>
          </a:p>
        </p:txBody>
      </p:sp>
      <p:sp>
        <p:nvSpPr>
          <p:cNvPr id="7" name="Slide Number Placeholder 6"/>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63623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74A3E6-3CAB-428D-93BD-2FFD3614F959}" type="datetime1">
              <a:rPr lang="en-US" smtClean="0"/>
              <a:t>7/14/2024</a:t>
            </a:fld>
            <a:endParaRPr lang="en-US"/>
          </a:p>
        </p:txBody>
      </p:sp>
      <p:sp>
        <p:nvSpPr>
          <p:cNvPr id="8" name="Footer Placeholder 7"/>
          <p:cNvSpPr>
            <a:spLocks noGrp="1"/>
          </p:cNvSpPr>
          <p:nvPr>
            <p:ph type="ftr" sz="quarter" idx="11"/>
          </p:nvPr>
        </p:nvSpPr>
        <p:spPr/>
        <p:txBody>
          <a:bodyPr/>
          <a:lstStyle/>
          <a:p>
            <a:r>
              <a:rPr lang="en-US"/>
              <a:t>Slides by Dr. Sifat Momen</a:t>
            </a:r>
          </a:p>
        </p:txBody>
      </p:sp>
      <p:sp>
        <p:nvSpPr>
          <p:cNvPr id="9" name="Slide Number Placeholder 8"/>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178830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3C7BC6-3E9A-4092-9D89-984BBBEB5353}" type="datetime1">
              <a:rPr lang="en-US" smtClean="0"/>
              <a:t>7/14/2024</a:t>
            </a:fld>
            <a:endParaRPr lang="en-US"/>
          </a:p>
        </p:txBody>
      </p:sp>
      <p:sp>
        <p:nvSpPr>
          <p:cNvPr id="4" name="Footer Placeholder 3"/>
          <p:cNvSpPr>
            <a:spLocks noGrp="1"/>
          </p:cNvSpPr>
          <p:nvPr>
            <p:ph type="ftr" sz="quarter" idx="11"/>
          </p:nvPr>
        </p:nvSpPr>
        <p:spPr/>
        <p:txBody>
          <a:bodyPr/>
          <a:lstStyle/>
          <a:p>
            <a:r>
              <a:rPr lang="en-US"/>
              <a:t>Slides by Dr. Sifat Momen</a:t>
            </a:r>
          </a:p>
        </p:txBody>
      </p:sp>
      <p:sp>
        <p:nvSpPr>
          <p:cNvPr id="5" name="Slide Number Placeholder 4"/>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393157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DA1A11-AC29-433C-B0CC-1216A4784558}" type="datetime1">
              <a:rPr lang="en-US" smtClean="0"/>
              <a:t>7/14/2024</a:t>
            </a:fld>
            <a:endParaRPr lang="en-US"/>
          </a:p>
        </p:txBody>
      </p:sp>
      <p:sp>
        <p:nvSpPr>
          <p:cNvPr id="3" name="Footer Placeholder 2"/>
          <p:cNvSpPr>
            <a:spLocks noGrp="1"/>
          </p:cNvSpPr>
          <p:nvPr>
            <p:ph type="ftr" sz="quarter" idx="11"/>
          </p:nvPr>
        </p:nvSpPr>
        <p:spPr/>
        <p:txBody>
          <a:bodyPr/>
          <a:lstStyle/>
          <a:p>
            <a:r>
              <a:rPr lang="en-US"/>
              <a:t>Slides by Dr. Sifat Momen</a:t>
            </a:r>
          </a:p>
        </p:txBody>
      </p:sp>
      <p:sp>
        <p:nvSpPr>
          <p:cNvPr id="4" name="Slide Number Placeholder 3"/>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22763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197463-2493-43EC-B938-5DC92B744431}" type="datetime1">
              <a:rPr lang="en-US" smtClean="0"/>
              <a:t>7/14/2024</a:t>
            </a:fld>
            <a:endParaRPr lang="en-US"/>
          </a:p>
        </p:txBody>
      </p:sp>
      <p:sp>
        <p:nvSpPr>
          <p:cNvPr id="6" name="Footer Placeholder 5"/>
          <p:cNvSpPr>
            <a:spLocks noGrp="1"/>
          </p:cNvSpPr>
          <p:nvPr>
            <p:ph type="ftr" sz="quarter" idx="11"/>
          </p:nvPr>
        </p:nvSpPr>
        <p:spPr/>
        <p:txBody>
          <a:bodyPr/>
          <a:lstStyle/>
          <a:p>
            <a:r>
              <a:rPr lang="en-US"/>
              <a:t>Slides by Dr. Sifat Momen</a:t>
            </a:r>
          </a:p>
        </p:txBody>
      </p:sp>
      <p:sp>
        <p:nvSpPr>
          <p:cNvPr id="7" name="Slide Number Placeholder 6"/>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128013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91A82-E643-405F-9819-5AA5F2F3DF87}" type="datetime1">
              <a:rPr lang="en-US" smtClean="0"/>
              <a:t>7/14/2024</a:t>
            </a:fld>
            <a:endParaRPr lang="en-US"/>
          </a:p>
        </p:txBody>
      </p:sp>
      <p:sp>
        <p:nvSpPr>
          <p:cNvPr id="6" name="Footer Placeholder 5"/>
          <p:cNvSpPr>
            <a:spLocks noGrp="1"/>
          </p:cNvSpPr>
          <p:nvPr>
            <p:ph type="ftr" sz="quarter" idx="11"/>
          </p:nvPr>
        </p:nvSpPr>
        <p:spPr/>
        <p:txBody>
          <a:bodyPr/>
          <a:lstStyle/>
          <a:p>
            <a:r>
              <a:rPr lang="en-US"/>
              <a:t>Slides by Dr. Sifat Momen</a:t>
            </a:r>
          </a:p>
        </p:txBody>
      </p:sp>
      <p:sp>
        <p:nvSpPr>
          <p:cNvPr id="7" name="Slide Number Placeholder 6"/>
          <p:cNvSpPr>
            <a:spLocks noGrp="1"/>
          </p:cNvSpPr>
          <p:nvPr>
            <p:ph type="sldNum" sz="quarter" idx="12"/>
          </p:nvPr>
        </p:nvSpPr>
        <p:spPr/>
        <p:txBody>
          <a:bodyPr/>
          <a:lstStyle/>
          <a:p>
            <a:fld id="{048653BE-5C84-47C8-BD6C-C4E4BA1A36DC}" type="slidenum">
              <a:rPr lang="en-US" smtClean="0"/>
              <a:t>‹#›</a:t>
            </a:fld>
            <a:endParaRPr lang="en-US"/>
          </a:p>
        </p:txBody>
      </p:sp>
    </p:spTree>
    <p:extLst>
      <p:ext uri="{BB962C8B-B14F-4D97-AF65-F5344CB8AC3E}">
        <p14:creationId xmlns:p14="http://schemas.microsoft.com/office/powerpoint/2010/main" val="340501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A09AE-CFEC-426E-8443-D2A3CD31B052}" type="datetime1">
              <a:rPr lang="en-US" smtClean="0"/>
              <a:t>7/14/2024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by Dr. Sifat Momen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653BE-5C84-47C8-BD6C-C4E4BA1A36DC}" type="slidenum">
              <a:rPr lang="en-US" smtClean="0"/>
              <a:t>‹#›</a:t>
            </a:fld>
            <a:endParaRPr lang="en-US"/>
          </a:p>
        </p:txBody>
      </p:sp>
    </p:spTree>
    <p:extLst>
      <p:ext uri="{BB962C8B-B14F-4D97-AF65-F5344CB8AC3E}">
        <p14:creationId xmlns:p14="http://schemas.microsoft.com/office/powerpoint/2010/main" val="153088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ata.mendeley.com/datasets/hf6sf8zrkc/2"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hyperlink" Target="https://dl.acm.org/doi/pdf/10.3115/1073012.1073017"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5128" y="1122363"/>
            <a:ext cx="6412871" cy="2387600"/>
          </a:xfrm>
        </p:spPr>
        <p:txBody>
          <a:bodyPr/>
          <a:lstStyle/>
          <a:p>
            <a:r>
              <a:rPr lang="en-US" dirty="0"/>
              <a:t>The Machine Learning Landscape</a:t>
            </a:r>
          </a:p>
        </p:txBody>
      </p:sp>
      <p:sp>
        <p:nvSpPr>
          <p:cNvPr id="3" name="Subtitle 2"/>
          <p:cNvSpPr>
            <a:spLocks noGrp="1"/>
          </p:cNvSpPr>
          <p:nvPr>
            <p:ph type="subTitle" idx="1"/>
          </p:nvPr>
        </p:nvSpPr>
        <p:spPr>
          <a:xfrm>
            <a:off x="6627136" y="3602038"/>
            <a:ext cx="4040863" cy="1655762"/>
          </a:xfrm>
        </p:spPr>
        <p:txBody>
          <a:bodyPr/>
          <a:lstStyle/>
          <a:p>
            <a:pPr algn="r"/>
            <a:r>
              <a:rPr lang="en-US" dirty="0"/>
              <a:t>- Dr. </a:t>
            </a:r>
            <a:r>
              <a:rPr lang="en-US" dirty="0" err="1"/>
              <a:t>Sifat</a:t>
            </a:r>
            <a:r>
              <a:rPr lang="en-US" dirty="0"/>
              <a:t> </a:t>
            </a:r>
            <a:r>
              <a:rPr lang="en-US" dirty="0" err="1"/>
              <a:t>Momen</a:t>
            </a:r>
            <a:r>
              <a:rPr lang="en-US" dirty="0"/>
              <a:t> (SfM1)</a:t>
            </a:r>
          </a:p>
        </p:txBody>
      </p:sp>
      <p:sp>
        <p:nvSpPr>
          <p:cNvPr id="4" name="TextBox 3"/>
          <p:cNvSpPr txBox="1"/>
          <p:nvPr/>
        </p:nvSpPr>
        <p:spPr>
          <a:xfrm>
            <a:off x="362139" y="355253"/>
            <a:ext cx="2571184" cy="3154710"/>
          </a:xfrm>
          <a:prstGeom prst="rect">
            <a:avLst/>
          </a:prstGeom>
          <a:noFill/>
        </p:spPr>
        <p:txBody>
          <a:bodyPr wrap="square" rtlCol="0">
            <a:spAutoFit/>
          </a:bodyPr>
          <a:lstStyle/>
          <a:p>
            <a:r>
              <a:rPr lang="en-US" sz="19900" b="1" dirty="0"/>
              <a:t>1</a:t>
            </a:r>
            <a:endParaRPr lang="en-US" sz="7200"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139" y="4304034"/>
            <a:ext cx="4870764" cy="2351990"/>
          </a:xfrm>
          <a:prstGeom prst="rect">
            <a:avLst/>
          </a:prstGeom>
        </p:spPr>
      </p:pic>
    </p:spTree>
    <p:extLst>
      <p:ext uri="{BB962C8B-B14F-4D97-AF65-F5344CB8AC3E}">
        <p14:creationId xmlns:p14="http://schemas.microsoft.com/office/powerpoint/2010/main" val="387521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Thought Experiment</a:t>
            </a:r>
          </a:p>
        </p:txBody>
      </p:sp>
      <p:sp>
        <p:nvSpPr>
          <p:cNvPr id="3" name="Text Placeholder 2"/>
          <p:cNvSpPr>
            <a:spLocks noGrp="1"/>
          </p:cNvSpPr>
          <p:nvPr>
            <p:ph type="body" idx="1"/>
          </p:nvPr>
        </p:nvSpPr>
        <p:spPr/>
        <p:txBody>
          <a:bodyPr/>
          <a:lstStyle/>
          <a:p>
            <a:r>
              <a:rPr lang="en-US" dirty="0"/>
              <a:t>Imagine we have a physical machine that can take the side-view picture of an object placed on it and measure the weight of the object. </a:t>
            </a:r>
          </a:p>
          <a:p>
            <a:endParaRPr lang="en-US" dirty="0"/>
          </a:p>
          <a:p>
            <a:r>
              <a:rPr lang="en-US" dirty="0"/>
              <a:t>Object placed is either an </a:t>
            </a:r>
            <a:r>
              <a:rPr lang="en-US" u="sng" dirty="0"/>
              <a:t>orange</a:t>
            </a:r>
            <a:r>
              <a:rPr lang="en-US" dirty="0"/>
              <a:t> or an </a:t>
            </a:r>
            <a:r>
              <a:rPr lang="en-US" u="sng" dirty="0"/>
              <a:t>apple</a:t>
            </a:r>
          </a:p>
          <a:p>
            <a:endParaRPr lang="en-US" u="sng" dirty="0"/>
          </a:p>
          <a:p>
            <a:r>
              <a:rPr lang="en-US" dirty="0"/>
              <a:t>The measurable features in this thought experiment are </a:t>
            </a:r>
            <a:r>
              <a:rPr lang="en-US" b="1" dirty="0"/>
              <a:t>color</a:t>
            </a:r>
            <a:r>
              <a:rPr lang="en-US" dirty="0"/>
              <a:t> and </a:t>
            </a:r>
            <a:r>
              <a:rPr lang="en-US" b="1" dirty="0"/>
              <a:t>weight</a:t>
            </a:r>
          </a:p>
          <a:p>
            <a:pPr marL="152396" indent="0">
              <a:buNone/>
            </a:pPr>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201248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Thought Experiment</a:t>
            </a:r>
          </a:p>
        </p:txBody>
      </p:sp>
      <p:sp>
        <p:nvSpPr>
          <p:cNvPr id="3" name="Text Placeholder 2"/>
          <p:cNvSpPr>
            <a:spLocks noGrp="1"/>
          </p:cNvSpPr>
          <p:nvPr>
            <p:ph type="body" idx="1"/>
          </p:nvPr>
        </p:nvSpPr>
        <p:spPr>
          <a:xfrm>
            <a:off x="415600" y="1536633"/>
            <a:ext cx="7841160" cy="4555200"/>
          </a:xfrm>
        </p:spPr>
        <p:txBody>
          <a:bodyPr/>
          <a:lstStyle/>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76" y="1536634"/>
            <a:ext cx="7395776" cy="4176104"/>
          </a:xfrm>
          <a:prstGeom prst="rect">
            <a:avLst/>
          </a:prstGeom>
        </p:spPr>
      </p:pic>
      <p:sp>
        <p:nvSpPr>
          <p:cNvPr id="7" name="TextBox 6"/>
          <p:cNvSpPr txBox="1"/>
          <p:nvPr/>
        </p:nvSpPr>
        <p:spPr>
          <a:xfrm>
            <a:off x="8488436" y="2960484"/>
            <a:ext cx="3287964" cy="1200329"/>
          </a:xfrm>
          <a:prstGeom prst="rect">
            <a:avLst/>
          </a:prstGeom>
          <a:noFill/>
        </p:spPr>
        <p:txBody>
          <a:bodyPr wrap="square" rtlCol="0">
            <a:spAutoFit/>
          </a:bodyPr>
          <a:lstStyle/>
          <a:p>
            <a:r>
              <a:rPr lang="en-US" dirty="0"/>
              <a:t>Now, you are tasked to write a program that determines if the object placed is an apple or an orange. How would you do that?</a:t>
            </a:r>
          </a:p>
        </p:txBody>
      </p:sp>
    </p:spTree>
    <p:extLst>
      <p:ext uri="{BB962C8B-B14F-4D97-AF65-F5344CB8AC3E}">
        <p14:creationId xmlns:p14="http://schemas.microsoft.com/office/powerpoint/2010/main" val="1779948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Real World</a:t>
            </a:r>
            <a:endParaRPr b="1" dirty="0"/>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27" name="Google Shape;127;p24"/>
          <p:cNvPicPr preferRelativeResize="0"/>
          <p:nvPr/>
        </p:nvPicPr>
        <p:blipFill>
          <a:blip r:embed="rId3">
            <a:alphaModFix/>
          </a:blip>
          <a:stretch>
            <a:fillRect/>
          </a:stretch>
        </p:blipFill>
        <p:spPr>
          <a:xfrm>
            <a:off x="415601" y="1724965"/>
            <a:ext cx="1704033" cy="1704033"/>
          </a:xfrm>
          <a:prstGeom prst="rect">
            <a:avLst/>
          </a:prstGeom>
          <a:noFill/>
          <a:ln>
            <a:noFill/>
          </a:ln>
        </p:spPr>
      </p:pic>
      <p:pic>
        <p:nvPicPr>
          <p:cNvPr id="128" name="Google Shape;128;p24"/>
          <p:cNvPicPr preferRelativeResize="0"/>
          <p:nvPr/>
        </p:nvPicPr>
        <p:blipFill>
          <a:blip r:embed="rId4">
            <a:alphaModFix/>
          </a:blip>
          <a:stretch>
            <a:fillRect/>
          </a:stretch>
        </p:blipFill>
        <p:spPr>
          <a:xfrm>
            <a:off x="2119634" y="1724966"/>
            <a:ext cx="2539865" cy="1704033"/>
          </a:xfrm>
          <a:prstGeom prst="rect">
            <a:avLst/>
          </a:prstGeom>
          <a:noFill/>
          <a:ln>
            <a:noFill/>
          </a:ln>
        </p:spPr>
      </p:pic>
      <p:pic>
        <p:nvPicPr>
          <p:cNvPr id="129" name="Google Shape;129;p24"/>
          <p:cNvPicPr preferRelativeResize="0"/>
          <p:nvPr/>
        </p:nvPicPr>
        <p:blipFill>
          <a:blip r:embed="rId5">
            <a:alphaModFix/>
          </a:blip>
          <a:stretch>
            <a:fillRect/>
          </a:stretch>
        </p:blipFill>
        <p:spPr>
          <a:xfrm>
            <a:off x="5098701" y="1724967"/>
            <a:ext cx="2044567" cy="1816468"/>
          </a:xfrm>
          <a:prstGeom prst="rect">
            <a:avLst/>
          </a:prstGeom>
          <a:noFill/>
          <a:ln>
            <a:noFill/>
          </a:ln>
        </p:spPr>
      </p:pic>
      <p:pic>
        <p:nvPicPr>
          <p:cNvPr id="130" name="Google Shape;130;p24"/>
          <p:cNvPicPr preferRelativeResize="0"/>
          <p:nvPr/>
        </p:nvPicPr>
        <p:blipFill>
          <a:blip r:embed="rId6">
            <a:alphaModFix/>
          </a:blip>
          <a:stretch>
            <a:fillRect/>
          </a:stretch>
        </p:blipFill>
        <p:spPr>
          <a:xfrm>
            <a:off x="7713768" y="1724968"/>
            <a:ext cx="2783136" cy="1967465"/>
          </a:xfrm>
          <a:prstGeom prst="rect">
            <a:avLst/>
          </a:prstGeom>
          <a:noFill/>
          <a:ln>
            <a:noFill/>
          </a:ln>
        </p:spPr>
      </p:pic>
      <p:pic>
        <p:nvPicPr>
          <p:cNvPr id="131" name="Google Shape;131;p24"/>
          <p:cNvPicPr preferRelativeResize="0"/>
          <p:nvPr/>
        </p:nvPicPr>
        <p:blipFill>
          <a:blip r:embed="rId7">
            <a:alphaModFix/>
          </a:blip>
          <a:stretch>
            <a:fillRect/>
          </a:stretch>
        </p:blipFill>
        <p:spPr>
          <a:xfrm>
            <a:off x="3568685" y="3692418"/>
            <a:ext cx="3822700" cy="2120900"/>
          </a:xfrm>
          <a:prstGeom prst="rect">
            <a:avLst/>
          </a:prstGeom>
          <a:noFill/>
          <a:ln>
            <a:noFill/>
          </a:ln>
        </p:spPr>
      </p:pic>
    </p:spTree>
    <p:extLst>
      <p:ext uri="{BB962C8B-B14F-4D97-AF65-F5344CB8AC3E}">
        <p14:creationId xmlns:p14="http://schemas.microsoft.com/office/powerpoint/2010/main" val="84262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What about recognizing a cat from a picture?</a:t>
            </a:r>
            <a:endParaRPr b="1" dirty="0"/>
          </a:p>
        </p:txBody>
      </p:sp>
      <p:sp>
        <p:nvSpPr>
          <p:cNvPr id="137" name="Google Shape;137;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38" name="Google Shape;138;p25"/>
          <p:cNvPicPr preferRelativeResize="0"/>
          <p:nvPr/>
        </p:nvPicPr>
        <p:blipFill>
          <a:blip r:embed="rId3">
            <a:alphaModFix/>
          </a:blip>
          <a:stretch>
            <a:fillRect/>
          </a:stretch>
        </p:blipFill>
        <p:spPr>
          <a:xfrm>
            <a:off x="534030" y="1620497"/>
            <a:ext cx="2717700" cy="1808500"/>
          </a:xfrm>
          <a:prstGeom prst="rect">
            <a:avLst/>
          </a:prstGeom>
          <a:noFill/>
          <a:ln>
            <a:noFill/>
          </a:ln>
        </p:spPr>
      </p:pic>
      <p:pic>
        <p:nvPicPr>
          <p:cNvPr id="139" name="Google Shape;139;p25"/>
          <p:cNvPicPr preferRelativeResize="0"/>
          <p:nvPr/>
        </p:nvPicPr>
        <p:blipFill>
          <a:blip r:embed="rId4">
            <a:alphaModFix/>
          </a:blip>
          <a:stretch>
            <a:fillRect/>
          </a:stretch>
        </p:blipFill>
        <p:spPr>
          <a:xfrm>
            <a:off x="3467663" y="1620501"/>
            <a:ext cx="2628333" cy="1968713"/>
          </a:xfrm>
          <a:prstGeom prst="rect">
            <a:avLst/>
          </a:prstGeom>
          <a:noFill/>
          <a:ln>
            <a:noFill/>
          </a:ln>
        </p:spPr>
      </p:pic>
      <p:pic>
        <p:nvPicPr>
          <p:cNvPr id="140" name="Google Shape;140;p25"/>
          <p:cNvPicPr preferRelativeResize="0"/>
          <p:nvPr/>
        </p:nvPicPr>
        <p:blipFill>
          <a:blip r:embed="rId5">
            <a:alphaModFix/>
          </a:blip>
          <a:stretch>
            <a:fillRect/>
          </a:stretch>
        </p:blipFill>
        <p:spPr>
          <a:xfrm>
            <a:off x="6311931" y="1536631"/>
            <a:ext cx="2628333" cy="2030516"/>
          </a:xfrm>
          <a:prstGeom prst="rect">
            <a:avLst/>
          </a:prstGeom>
          <a:noFill/>
          <a:ln>
            <a:noFill/>
          </a:ln>
        </p:spPr>
      </p:pic>
      <p:pic>
        <p:nvPicPr>
          <p:cNvPr id="141" name="Google Shape;141;p25"/>
          <p:cNvPicPr preferRelativeResize="0"/>
          <p:nvPr/>
        </p:nvPicPr>
        <p:blipFill>
          <a:blip r:embed="rId6">
            <a:alphaModFix/>
          </a:blip>
          <a:stretch>
            <a:fillRect/>
          </a:stretch>
        </p:blipFill>
        <p:spPr>
          <a:xfrm>
            <a:off x="8940267" y="1620498"/>
            <a:ext cx="2717700" cy="1966215"/>
          </a:xfrm>
          <a:prstGeom prst="rect">
            <a:avLst/>
          </a:prstGeom>
          <a:noFill/>
          <a:ln>
            <a:noFill/>
          </a:ln>
        </p:spPr>
      </p:pic>
      <p:pic>
        <p:nvPicPr>
          <p:cNvPr id="142" name="Google Shape;142;p25"/>
          <p:cNvPicPr preferRelativeResize="0"/>
          <p:nvPr/>
        </p:nvPicPr>
        <p:blipFill>
          <a:blip r:embed="rId7">
            <a:alphaModFix/>
          </a:blip>
          <a:stretch>
            <a:fillRect/>
          </a:stretch>
        </p:blipFill>
        <p:spPr>
          <a:xfrm>
            <a:off x="534029" y="3567128"/>
            <a:ext cx="2933633" cy="1257272"/>
          </a:xfrm>
          <a:prstGeom prst="rect">
            <a:avLst/>
          </a:prstGeom>
          <a:noFill/>
          <a:ln>
            <a:noFill/>
          </a:ln>
        </p:spPr>
      </p:pic>
      <p:pic>
        <p:nvPicPr>
          <p:cNvPr id="143" name="Google Shape;143;p25"/>
          <p:cNvPicPr preferRelativeResize="0"/>
          <p:nvPr/>
        </p:nvPicPr>
        <p:blipFill>
          <a:blip r:embed="rId8">
            <a:alphaModFix/>
          </a:blip>
          <a:stretch>
            <a:fillRect/>
          </a:stretch>
        </p:blipFill>
        <p:spPr>
          <a:xfrm>
            <a:off x="3467667" y="3429001"/>
            <a:ext cx="2628333" cy="1765012"/>
          </a:xfrm>
          <a:prstGeom prst="rect">
            <a:avLst/>
          </a:prstGeom>
          <a:noFill/>
          <a:ln>
            <a:noFill/>
          </a:ln>
        </p:spPr>
      </p:pic>
      <p:pic>
        <p:nvPicPr>
          <p:cNvPr id="144" name="Google Shape;144;p25"/>
          <p:cNvPicPr preferRelativeResize="0"/>
          <p:nvPr/>
        </p:nvPicPr>
        <p:blipFill>
          <a:blip r:embed="rId9">
            <a:alphaModFix/>
          </a:blip>
          <a:stretch>
            <a:fillRect/>
          </a:stretch>
        </p:blipFill>
        <p:spPr>
          <a:xfrm>
            <a:off x="6311934" y="3410514"/>
            <a:ext cx="2717700" cy="1801953"/>
          </a:xfrm>
          <a:prstGeom prst="rect">
            <a:avLst/>
          </a:prstGeom>
          <a:noFill/>
          <a:ln>
            <a:noFill/>
          </a:ln>
        </p:spPr>
      </p:pic>
      <p:pic>
        <p:nvPicPr>
          <p:cNvPr id="145" name="Google Shape;145;p25"/>
          <p:cNvPicPr preferRelativeResize="0"/>
          <p:nvPr/>
        </p:nvPicPr>
        <p:blipFill>
          <a:blip r:embed="rId10">
            <a:alphaModFix/>
          </a:blip>
          <a:stretch>
            <a:fillRect/>
          </a:stretch>
        </p:blipFill>
        <p:spPr>
          <a:xfrm>
            <a:off x="8832301" y="3746800"/>
            <a:ext cx="2933633" cy="1765000"/>
          </a:xfrm>
          <a:prstGeom prst="rect">
            <a:avLst/>
          </a:prstGeom>
          <a:noFill/>
          <a:ln>
            <a:noFill/>
          </a:ln>
        </p:spPr>
      </p:pic>
      <p:pic>
        <p:nvPicPr>
          <p:cNvPr id="146" name="Google Shape;146;p25"/>
          <p:cNvPicPr preferRelativeResize="0"/>
          <p:nvPr/>
        </p:nvPicPr>
        <p:blipFill>
          <a:blip r:embed="rId11">
            <a:alphaModFix/>
          </a:blip>
          <a:stretch>
            <a:fillRect/>
          </a:stretch>
        </p:blipFill>
        <p:spPr>
          <a:xfrm>
            <a:off x="415600" y="5194000"/>
            <a:ext cx="3459333" cy="1257267"/>
          </a:xfrm>
          <a:prstGeom prst="rect">
            <a:avLst/>
          </a:prstGeom>
          <a:noFill/>
          <a:ln>
            <a:noFill/>
          </a:ln>
        </p:spPr>
      </p:pic>
      <p:pic>
        <p:nvPicPr>
          <p:cNvPr id="147" name="Google Shape;147;p25"/>
          <p:cNvPicPr preferRelativeResize="0"/>
          <p:nvPr/>
        </p:nvPicPr>
        <p:blipFill>
          <a:blip r:embed="rId12">
            <a:alphaModFix/>
          </a:blip>
          <a:stretch>
            <a:fillRect/>
          </a:stretch>
        </p:blipFill>
        <p:spPr>
          <a:xfrm>
            <a:off x="3874934" y="5212467"/>
            <a:ext cx="1915033" cy="1385500"/>
          </a:xfrm>
          <a:prstGeom prst="rect">
            <a:avLst/>
          </a:prstGeom>
          <a:noFill/>
          <a:ln>
            <a:noFill/>
          </a:ln>
        </p:spPr>
      </p:pic>
    </p:spTree>
    <p:extLst>
      <p:ext uri="{BB962C8B-B14F-4D97-AF65-F5344CB8AC3E}">
        <p14:creationId xmlns:p14="http://schemas.microsoft.com/office/powerpoint/2010/main" val="47973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Real World Data</a:t>
            </a:r>
            <a:endParaRPr b="1" dirty="0"/>
          </a:p>
        </p:txBody>
      </p:sp>
      <p:sp>
        <p:nvSpPr>
          <p:cNvPr id="153" name="Google Shape;153;p2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Noisy</a:t>
            </a:r>
            <a:endParaRPr dirty="0"/>
          </a:p>
          <a:p>
            <a:pPr marL="0" indent="0">
              <a:spcBef>
                <a:spcPts val="2133"/>
              </a:spcBef>
              <a:buNone/>
            </a:pPr>
            <a:r>
              <a:rPr lang="en" dirty="0"/>
              <a:t>Illumination</a:t>
            </a:r>
            <a:endParaRPr dirty="0"/>
          </a:p>
          <a:p>
            <a:pPr marL="0" indent="0">
              <a:spcBef>
                <a:spcPts val="2133"/>
              </a:spcBef>
              <a:buNone/>
            </a:pPr>
            <a:r>
              <a:rPr lang="en" dirty="0"/>
              <a:t>Occlusion </a:t>
            </a:r>
            <a:endParaRPr dirty="0"/>
          </a:p>
          <a:p>
            <a:pPr marL="0" indent="0">
              <a:spcBef>
                <a:spcPts val="2133"/>
              </a:spcBef>
              <a:buNone/>
            </a:pPr>
            <a:r>
              <a:rPr lang="en" dirty="0"/>
              <a:t>Camera angle</a:t>
            </a:r>
            <a:endParaRPr dirty="0"/>
          </a:p>
          <a:p>
            <a:pPr marL="0" indent="0">
              <a:spcBef>
                <a:spcPts val="2133"/>
              </a:spcBef>
              <a:spcAft>
                <a:spcPts val="2133"/>
              </a:spcAft>
              <a:buNone/>
            </a:pPr>
            <a:r>
              <a:rPr lang="en" dirty="0"/>
              <a:t>Exists a wide range of variation (in terms of features such as color, texture, weight etc..)</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648" y="1095469"/>
            <a:ext cx="4255404" cy="3094069"/>
          </a:xfrm>
          <a:prstGeom prst="rect">
            <a:avLst/>
          </a:prstGeom>
        </p:spPr>
      </p:pic>
    </p:spTree>
    <p:extLst>
      <p:ext uri="{BB962C8B-B14F-4D97-AF65-F5344CB8AC3E}">
        <p14:creationId xmlns:p14="http://schemas.microsoft.com/office/powerpoint/2010/main" val="243560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Real World Data (cont…)</a:t>
            </a:r>
            <a:endParaRPr b="1" dirty="0"/>
          </a:p>
        </p:txBody>
      </p:sp>
      <p:sp>
        <p:nvSpPr>
          <p:cNvPr id="159" name="Google Shape;159;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Consequently, it is impossible to write a rule based programming to recognize a cat or differentiate between fruits (such as orange and apple)</a:t>
            </a:r>
            <a:endParaRPr dirty="0"/>
          </a:p>
          <a:p>
            <a:pPr marL="0" indent="0">
              <a:spcBef>
                <a:spcPts val="2133"/>
              </a:spcBef>
              <a:buNone/>
            </a:pPr>
            <a:endParaRPr dirty="0"/>
          </a:p>
          <a:p>
            <a:pPr marL="0" indent="0">
              <a:spcBef>
                <a:spcPts val="2133"/>
              </a:spcBef>
              <a:buNone/>
            </a:pPr>
            <a:r>
              <a:rPr lang="en" dirty="0"/>
              <a:t>A shift in the paradigm is required</a:t>
            </a:r>
            <a:endParaRPr dirty="0"/>
          </a:p>
          <a:p>
            <a:pPr>
              <a:spcBef>
                <a:spcPts val="2133"/>
              </a:spcBef>
              <a:buChar char="-"/>
            </a:pPr>
            <a:r>
              <a:rPr lang="en" dirty="0"/>
              <a:t>Data driven Computing (Welcome to Machine Learning)</a:t>
            </a:r>
            <a:endParaRPr dirty="0"/>
          </a:p>
          <a:p>
            <a:pPr>
              <a:buChar char="-"/>
            </a:pPr>
            <a:r>
              <a:rPr lang="en" dirty="0"/>
              <a:t>We use data to </a:t>
            </a:r>
            <a:r>
              <a:rPr lang="en-US" dirty="0"/>
              <a:t>create </a:t>
            </a:r>
            <a:r>
              <a:rPr lang="en-US" b="1" dirty="0"/>
              <a:t>model</a:t>
            </a:r>
            <a:endParaRPr b="1" dirty="0"/>
          </a:p>
          <a:p>
            <a:pPr>
              <a:buChar char="-"/>
            </a:pPr>
            <a:r>
              <a:rPr lang="en" dirty="0"/>
              <a:t>Data is at the core of ML </a:t>
            </a:r>
            <a:endParaRPr dirty="0"/>
          </a:p>
          <a:p>
            <a:pPr>
              <a:buChar char="-"/>
            </a:pPr>
            <a:r>
              <a:rPr lang="en" dirty="0"/>
              <a:t>Without data, you will not be able to run a ML project.</a:t>
            </a:r>
            <a:endParaRPr dirty="0"/>
          </a:p>
        </p:txBody>
      </p:sp>
    </p:spTree>
    <p:extLst>
      <p:ext uri="{BB962C8B-B14F-4D97-AF65-F5344CB8AC3E}">
        <p14:creationId xmlns:p14="http://schemas.microsoft.com/office/powerpoint/2010/main" val="404360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Machine Learning Approach</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127" y="4138628"/>
            <a:ext cx="6965284" cy="24309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78" y="1536634"/>
            <a:ext cx="5703423" cy="2601994"/>
          </a:xfrm>
          <a:prstGeom prst="rect">
            <a:avLst/>
          </a:prstGeom>
        </p:spPr>
      </p:pic>
    </p:spTree>
    <p:extLst>
      <p:ext uri="{BB962C8B-B14F-4D97-AF65-F5344CB8AC3E}">
        <p14:creationId xmlns:p14="http://schemas.microsoft.com/office/powerpoint/2010/main" val="771930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Well posed learning problems</a:t>
            </a:r>
            <a:endParaRPr b="1" dirty="0"/>
          </a:p>
        </p:txBody>
      </p:sp>
      <p:sp>
        <p:nvSpPr>
          <p:cNvPr id="165" name="Google Shape;165;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dirty="0"/>
              <a:t>Machine Learning</a:t>
            </a:r>
            <a:endParaRPr dirty="0"/>
          </a:p>
          <a:p>
            <a:pPr lvl="1">
              <a:spcBef>
                <a:spcPts val="0"/>
              </a:spcBef>
              <a:buChar char="-"/>
            </a:pPr>
            <a:r>
              <a:rPr lang="en" dirty="0"/>
              <a:t>It is a science that grew up from AI</a:t>
            </a:r>
            <a:endParaRPr dirty="0"/>
          </a:p>
          <a:p>
            <a:pPr lvl="1">
              <a:spcBef>
                <a:spcPts val="0"/>
              </a:spcBef>
              <a:buChar char="-"/>
            </a:pPr>
            <a:r>
              <a:rPr lang="en" dirty="0"/>
              <a:t>The term, ML, was coined in 1959, by Arthur Samuel </a:t>
            </a:r>
            <a:endParaRPr dirty="0"/>
          </a:p>
          <a:p>
            <a:pPr>
              <a:buChar char="-"/>
            </a:pPr>
            <a:r>
              <a:rPr lang="en" dirty="0"/>
              <a:t>Machine Learning is the field of study that gives computers the ability to learn without being explicitly programmed (Arthur Samuel, 1959)</a:t>
            </a:r>
          </a:p>
          <a:p>
            <a:pPr marL="152396" indent="0">
              <a:buNone/>
            </a:pPr>
            <a:endParaRPr lang="en" dirty="0"/>
          </a:p>
          <a:p>
            <a:pPr>
              <a:buChar char="-"/>
            </a:pPr>
            <a:r>
              <a:rPr lang="en" dirty="0"/>
              <a:t>A computer program is said to learn from </a:t>
            </a:r>
            <a:r>
              <a:rPr lang="en" b="1" u="sng" dirty="0"/>
              <a:t>experience </a:t>
            </a:r>
            <a:r>
              <a:rPr lang="en" b="1" i="1" u="sng" dirty="0"/>
              <a:t>E</a:t>
            </a:r>
            <a:r>
              <a:rPr lang="en" dirty="0"/>
              <a:t>, with respect to some </a:t>
            </a:r>
            <a:r>
              <a:rPr lang="en" b="1" u="sng" dirty="0"/>
              <a:t>task </a:t>
            </a:r>
            <a:r>
              <a:rPr lang="en" b="1" i="1" u="sng" dirty="0"/>
              <a:t>T</a:t>
            </a:r>
            <a:r>
              <a:rPr lang="en" dirty="0"/>
              <a:t> and </a:t>
            </a:r>
            <a:r>
              <a:rPr lang="en" b="1" u="sng" dirty="0"/>
              <a:t>performance measure </a:t>
            </a:r>
            <a:r>
              <a:rPr lang="en" b="1" i="1" u="sng" dirty="0"/>
              <a:t>P</a:t>
            </a:r>
            <a:r>
              <a:rPr lang="en" dirty="0"/>
              <a:t> if its performance at </a:t>
            </a:r>
            <a:r>
              <a:rPr lang="en" b="1" u="sng" dirty="0"/>
              <a:t>task </a:t>
            </a:r>
            <a:r>
              <a:rPr lang="en" b="1" i="1" u="sng" dirty="0"/>
              <a:t>T</a:t>
            </a:r>
            <a:r>
              <a:rPr lang="en" dirty="0"/>
              <a:t>, as measured by </a:t>
            </a:r>
            <a:r>
              <a:rPr lang="en" b="1" i="1" u="sng" dirty="0"/>
              <a:t>P</a:t>
            </a:r>
            <a:r>
              <a:rPr lang="en" dirty="0"/>
              <a:t>, improves with </a:t>
            </a:r>
            <a:r>
              <a:rPr lang="en" b="1" u="sng" dirty="0"/>
              <a:t>experience</a:t>
            </a:r>
            <a:r>
              <a:rPr lang="en" b="1" i="1" u="sng" dirty="0"/>
              <a:t> E</a:t>
            </a:r>
            <a:r>
              <a:rPr lang="en" dirty="0"/>
              <a:t>. (Tom M. Mitchell)</a:t>
            </a:r>
            <a:endParaRPr dirty="0"/>
          </a:p>
        </p:txBody>
      </p:sp>
    </p:spTree>
    <p:extLst>
      <p:ext uri="{BB962C8B-B14F-4D97-AF65-F5344CB8AC3E}">
        <p14:creationId xmlns:p14="http://schemas.microsoft.com/office/powerpoint/2010/main" val="1613612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Checkers learning problem</a:t>
            </a:r>
            <a:endParaRPr b="1" dirty="0"/>
          </a:p>
        </p:txBody>
      </p:sp>
      <p:sp>
        <p:nvSpPr>
          <p:cNvPr id="171" name="Google Shape;171;p29"/>
          <p:cNvSpPr txBox="1">
            <a:spLocks noGrp="1"/>
          </p:cNvSpPr>
          <p:nvPr>
            <p:ph type="body" idx="1"/>
          </p:nvPr>
        </p:nvSpPr>
        <p:spPr>
          <a:xfrm>
            <a:off x="415600" y="1536633"/>
            <a:ext cx="3855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72" name="Google Shape;172;p29"/>
          <p:cNvPicPr preferRelativeResize="0"/>
          <p:nvPr/>
        </p:nvPicPr>
        <p:blipFill>
          <a:blip r:embed="rId3">
            <a:alphaModFix/>
          </a:blip>
          <a:stretch>
            <a:fillRect/>
          </a:stretch>
        </p:blipFill>
        <p:spPr>
          <a:xfrm>
            <a:off x="531667" y="1642300"/>
            <a:ext cx="3653533" cy="3573067"/>
          </a:xfrm>
          <a:prstGeom prst="rect">
            <a:avLst/>
          </a:prstGeom>
          <a:noFill/>
          <a:ln>
            <a:noFill/>
          </a:ln>
        </p:spPr>
      </p:pic>
      <p:sp>
        <p:nvSpPr>
          <p:cNvPr id="173" name="Google Shape;173;p29"/>
          <p:cNvSpPr txBox="1"/>
          <p:nvPr/>
        </p:nvSpPr>
        <p:spPr>
          <a:xfrm>
            <a:off x="5318033" y="1642633"/>
            <a:ext cx="4743200" cy="4449200"/>
          </a:xfrm>
          <a:prstGeom prst="rect">
            <a:avLst/>
          </a:prstGeom>
          <a:noFill/>
          <a:ln>
            <a:noFill/>
          </a:ln>
        </p:spPr>
        <p:txBody>
          <a:bodyPr spcFirstLastPara="1" wrap="square" lIns="121900" tIns="121900" rIns="121900" bIns="121900" anchor="t" anchorCtr="0">
            <a:noAutofit/>
          </a:bodyPr>
          <a:lstStyle/>
          <a:p>
            <a:r>
              <a:rPr lang="en" sz="2400"/>
              <a:t>Task </a:t>
            </a:r>
            <a:r>
              <a:rPr lang="en" sz="2400" i="1"/>
              <a:t>T</a:t>
            </a:r>
            <a:r>
              <a:rPr lang="en" sz="2400"/>
              <a:t>: playing checkers</a:t>
            </a:r>
            <a:endParaRPr sz="2400"/>
          </a:p>
          <a:p>
            <a:endParaRPr sz="2400"/>
          </a:p>
          <a:p>
            <a:r>
              <a:rPr lang="en" sz="2400"/>
              <a:t>Performance measure, </a:t>
            </a:r>
            <a:r>
              <a:rPr lang="en" sz="2400" i="1"/>
              <a:t>P</a:t>
            </a:r>
            <a:r>
              <a:rPr lang="en" sz="2400"/>
              <a:t>: % of games won against opponents</a:t>
            </a:r>
            <a:endParaRPr sz="2400"/>
          </a:p>
          <a:p>
            <a:endParaRPr sz="2400"/>
          </a:p>
          <a:p>
            <a:endParaRPr sz="2400"/>
          </a:p>
          <a:p>
            <a:r>
              <a:rPr lang="en" sz="2400"/>
              <a:t>Training Experience, </a:t>
            </a:r>
            <a:r>
              <a:rPr lang="en" sz="2400" i="1"/>
              <a:t>E</a:t>
            </a:r>
            <a:r>
              <a:rPr lang="en" sz="2400"/>
              <a:t>: Playing practice games against itself </a:t>
            </a:r>
            <a:endParaRPr sz="2400"/>
          </a:p>
        </p:txBody>
      </p:sp>
    </p:spTree>
    <p:extLst>
      <p:ext uri="{BB962C8B-B14F-4D97-AF65-F5344CB8AC3E}">
        <p14:creationId xmlns:p14="http://schemas.microsoft.com/office/powerpoint/2010/main" val="152042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Handwriting Recognition Problem</a:t>
            </a:r>
            <a:endParaRPr b="1" dirty="0"/>
          </a:p>
        </p:txBody>
      </p:sp>
      <p:sp>
        <p:nvSpPr>
          <p:cNvPr id="179" name="Google Shape;179;p3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Task </a:t>
            </a:r>
            <a:r>
              <a:rPr lang="en" i="1" dirty="0"/>
              <a:t>T</a:t>
            </a:r>
            <a:r>
              <a:rPr lang="en" dirty="0"/>
              <a:t>: Recognizing and classifying handwritten words/characters within images</a:t>
            </a:r>
            <a:endParaRPr dirty="0"/>
          </a:p>
          <a:p>
            <a:pPr marL="0" indent="0">
              <a:spcBef>
                <a:spcPts val="2133"/>
              </a:spcBef>
              <a:buNone/>
            </a:pPr>
            <a:r>
              <a:rPr lang="en" dirty="0"/>
              <a:t>Performance measure </a:t>
            </a:r>
            <a:r>
              <a:rPr lang="en" i="1" dirty="0"/>
              <a:t>P</a:t>
            </a:r>
            <a:r>
              <a:rPr lang="en" dirty="0"/>
              <a:t>: % of words/characters correctly classified</a:t>
            </a:r>
            <a:endParaRPr dirty="0"/>
          </a:p>
          <a:p>
            <a:pPr marL="0" indent="0">
              <a:spcBef>
                <a:spcPts val="2133"/>
              </a:spcBef>
              <a:buNone/>
            </a:pPr>
            <a:r>
              <a:rPr lang="en" dirty="0"/>
              <a:t>Training Experience, </a:t>
            </a:r>
            <a:r>
              <a:rPr lang="en" i="1" dirty="0"/>
              <a:t>E</a:t>
            </a:r>
            <a:r>
              <a:rPr lang="en" dirty="0"/>
              <a:t>: Predicting the word/character from a collection of handwritten words/characters with given classifications</a:t>
            </a:r>
            <a:endParaRPr dirty="0"/>
          </a:p>
          <a:p>
            <a:pPr>
              <a:spcBef>
                <a:spcPts val="2133"/>
              </a:spcBef>
              <a:buChar char="-"/>
            </a:pPr>
            <a:r>
              <a:rPr lang="en" dirty="0"/>
              <a:t>MNIST Dataset (Yann Lecunn et al.)</a:t>
            </a:r>
            <a:endParaRPr dirty="0"/>
          </a:p>
          <a:p>
            <a:pPr>
              <a:buChar char="-"/>
            </a:pPr>
            <a:r>
              <a:rPr lang="en" dirty="0"/>
              <a:t>BanglaLekha Isolated (Nabeel Mohammed, Sifat Momen et al.)</a:t>
            </a:r>
            <a:endParaRPr dirty="0"/>
          </a:p>
          <a:p>
            <a:pPr lvl="1">
              <a:spcBef>
                <a:spcPts val="0"/>
              </a:spcBef>
              <a:buChar char="-"/>
            </a:pPr>
            <a:r>
              <a:rPr lang="en" u="sng" dirty="0">
                <a:solidFill>
                  <a:schemeClr val="hlink"/>
                </a:solidFill>
                <a:hlinkClick r:id="rId3"/>
              </a:rPr>
              <a:t>https://data.mendeley.com/datasets/hf6sf8zrkc/2</a:t>
            </a:r>
            <a:endParaRPr dirty="0"/>
          </a:p>
          <a:p>
            <a:pPr lvl="1">
              <a:spcBef>
                <a:spcPts val="0"/>
              </a:spcBef>
              <a:buChar char="-"/>
            </a:pPr>
            <a:r>
              <a:rPr lang="en" dirty="0"/>
              <a:t>Dataset comprises of 50 Bangla basic characters, 10 bangla numerals and 24 selected compound characters (total of 1,66,105 handwritten character images)</a:t>
            </a:r>
            <a:endParaRPr dirty="0"/>
          </a:p>
        </p:txBody>
      </p:sp>
    </p:spTree>
    <p:extLst>
      <p:ext uri="{BB962C8B-B14F-4D97-AF65-F5344CB8AC3E}">
        <p14:creationId xmlns:p14="http://schemas.microsoft.com/office/powerpoint/2010/main" val="323490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Learning goals</a:t>
            </a:r>
            <a:endParaRPr lang="en-US" b="1" dirty="0"/>
          </a:p>
        </p:txBody>
      </p:sp>
      <p:sp>
        <p:nvSpPr>
          <p:cNvPr id="4" name="Content Placeholder 3"/>
          <p:cNvSpPr>
            <a:spLocks noGrp="1"/>
          </p:cNvSpPr>
          <p:nvPr>
            <p:ph idx="1"/>
          </p:nvPr>
        </p:nvSpPr>
        <p:spPr/>
        <p:txBody>
          <a:bodyPr/>
          <a:lstStyle/>
          <a:p>
            <a:r>
              <a:rPr lang="en-US" dirty="0"/>
              <a:t>After this presentation, you should be able to</a:t>
            </a:r>
          </a:p>
          <a:p>
            <a:pPr lvl="1"/>
            <a:r>
              <a:rPr lang="en-US" dirty="0"/>
              <a:t>Explain what machine learning is</a:t>
            </a:r>
          </a:p>
          <a:p>
            <a:pPr lvl="1"/>
            <a:r>
              <a:rPr lang="en-US" dirty="0"/>
              <a:t>Understand the different machine learning systems</a:t>
            </a:r>
          </a:p>
          <a:p>
            <a:pPr lvl="1"/>
            <a:r>
              <a:rPr lang="en-US" dirty="0"/>
              <a:t>Know different jargons related to machine learning</a:t>
            </a:r>
          </a:p>
          <a:p>
            <a:pPr lvl="1"/>
            <a:r>
              <a:rPr lang="en-US" dirty="0"/>
              <a:t>Understand the main challenges in machine learning</a:t>
            </a:r>
          </a:p>
          <a:p>
            <a:pPr lvl="1"/>
            <a:r>
              <a:rPr lang="en-US" dirty="0"/>
              <a:t>Understand the ethical concerns in machine learning</a:t>
            </a:r>
          </a:p>
          <a:p>
            <a:pPr lvl="1"/>
            <a:endParaRPr lang="en-US" dirty="0"/>
          </a:p>
        </p:txBody>
      </p:sp>
      <p:sp>
        <p:nvSpPr>
          <p:cNvPr id="5" name="Date Placeholder 4"/>
          <p:cNvSpPr>
            <a:spLocks noGrp="1"/>
          </p:cNvSpPr>
          <p:nvPr>
            <p:ph type="dt" sz="half" idx="10"/>
          </p:nvPr>
        </p:nvSpPr>
        <p:spPr/>
        <p:txBody>
          <a:bodyPr/>
          <a:lstStyle/>
          <a:p>
            <a:fld id="{EC3BB365-46D6-41CC-B1DB-CC25BA09BF18}" type="datetime1">
              <a:rPr lang="en-US" smtClean="0"/>
              <a:t>7/14/2024</a:t>
            </a:fld>
            <a:endParaRPr lang="en-US"/>
          </a:p>
        </p:txBody>
      </p:sp>
      <p:sp>
        <p:nvSpPr>
          <p:cNvPr id="6" name="Footer Placeholder 5"/>
          <p:cNvSpPr>
            <a:spLocks noGrp="1"/>
          </p:cNvSpPr>
          <p:nvPr>
            <p:ph type="ftr" sz="quarter" idx="11"/>
          </p:nvPr>
        </p:nvSpPr>
        <p:spPr/>
        <p:txBody>
          <a:bodyPr/>
          <a:lstStyle/>
          <a:p>
            <a:r>
              <a:rPr lang="en-US"/>
              <a:t>Slides by Dr. Sifat Momen</a:t>
            </a:r>
          </a:p>
        </p:txBody>
      </p:sp>
      <p:sp>
        <p:nvSpPr>
          <p:cNvPr id="7" name="Slide Number Placeholder 6"/>
          <p:cNvSpPr>
            <a:spLocks noGrp="1"/>
          </p:cNvSpPr>
          <p:nvPr>
            <p:ph type="sldNum" sz="quarter" idx="12"/>
          </p:nvPr>
        </p:nvSpPr>
        <p:spPr/>
        <p:txBody>
          <a:bodyPr/>
          <a:lstStyle/>
          <a:p>
            <a:fld id="{048653BE-5C84-47C8-BD6C-C4E4BA1A36DC}" type="slidenum">
              <a:rPr lang="en-US" smtClean="0"/>
              <a:t>2</a:t>
            </a:fld>
            <a:endParaRPr lang="en-US"/>
          </a:p>
        </p:txBody>
      </p:sp>
    </p:spTree>
    <p:extLst>
      <p:ext uri="{BB962C8B-B14F-4D97-AF65-F5344CB8AC3E}">
        <p14:creationId xmlns:p14="http://schemas.microsoft.com/office/powerpoint/2010/main" val="1827560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Robot driving learning problem</a:t>
            </a:r>
            <a:endParaRPr b="1" dirty="0"/>
          </a:p>
        </p:txBody>
      </p:sp>
      <p:sp>
        <p:nvSpPr>
          <p:cNvPr id="185" name="Google Shape;185;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t>Task </a:t>
            </a:r>
            <a:r>
              <a:rPr lang="en" i="1"/>
              <a:t>T</a:t>
            </a:r>
            <a:r>
              <a:rPr lang="en"/>
              <a:t>: driving on public highways using vision sensors</a:t>
            </a:r>
            <a:endParaRPr/>
          </a:p>
          <a:p>
            <a:pPr marL="0" indent="0">
              <a:spcBef>
                <a:spcPts val="2133"/>
              </a:spcBef>
              <a:buNone/>
            </a:pPr>
            <a:r>
              <a:rPr lang="en"/>
              <a:t>Performance measure, </a:t>
            </a:r>
            <a:r>
              <a:rPr lang="en" i="1"/>
              <a:t>P</a:t>
            </a:r>
            <a:r>
              <a:rPr lang="en"/>
              <a:t>: Average distance travelled before an error (as judged by a human observer)</a:t>
            </a:r>
            <a:endParaRPr/>
          </a:p>
          <a:p>
            <a:pPr marL="0" indent="0">
              <a:spcBef>
                <a:spcPts val="2133"/>
              </a:spcBef>
              <a:spcAft>
                <a:spcPts val="2133"/>
              </a:spcAft>
              <a:buNone/>
            </a:pPr>
            <a:r>
              <a:rPr lang="en"/>
              <a:t>Training Experience, </a:t>
            </a:r>
            <a:r>
              <a:rPr lang="en" i="1"/>
              <a:t>E</a:t>
            </a:r>
            <a:r>
              <a:rPr lang="en"/>
              <a:t>: A sequence of images and steering commands recorded while observing a hums driver.</a:t>
            </a:r>
            <a:endParaRPr/>
          </a:p>
        </p:txBody>
      </p:sp>
    </p:spTree>
    <p:extLst>
      <p:ext uri="{BB962C8B-B14F-4D97-AF65-F5344CB8AC3E}">
        <p14:creationId xmlns:p14="http://schemas.microsoft.com/office/powerpoint/2010/main" val="213972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15600" y="593367"/>
            <a:ext cx="11360800" cy="1295600"/>
          </a:xfrm>
          <a:prstGeom prst="rect">
            <a:avLst/>
          </a:prstGeom>
        </p:spPr>
        <p:txBody>
          <a:bodyPr spcFirstLastPara="1" vert="horz" wrap="square" lIns="121900" tIns="121900" rIns="121900" bIns="121900" rtlCol="0" anchor="t" anchorCtr="0">
            <a:noAutofit/>
          </a:bodyPr>
          <a:lstStyle/>
          <a:p>
            <a:r>
              <a:rPr lang="en" b="1" dirty="0"/>
              <a:t>Classifying an incoming email as either a spam or not spam</a:t>
            </a:r>
            <a:endParaRPr b="1" dirty="0"/>
          </a:p>
          <a:p>
            <a:endParaRPr b="1" dirty="0"/>
          </a:p>
        </p:txBody>
      </p:sp>
      <p:sp>
        <p:nvSpPr>
          <p:cNvPr id="191" name="Google Shape;191;p32"/>
          <p:cNvSpPr txBox="1">
            <a:spLocks noGrp="1"/>
          </p:cNvSpPr>
          <p:nvPr>
            <p:ph type="body" idx="1"/>
          </p:nvPr>
        </p:nvSpPr>
        <p:spPr>
          <a:xfrm>
            <a:off x="415600" y="1888967"/>
            <a:ext cx="11360800" cy="4202800"/>
          </a:xfrm>
          <a:prstGeom prst="rect">
            <a:avLst/>
          </a:prstGeom>
        </p:spPr>
        <p:txBody>
          <a:bodyPr spcFirstLastPara="1" vert="horz" wrap="square" lIns="121900" tIns="121900" rIns="121900" bIns="121900" rtlCol="0" anchor="t" anchorCtr="0">
            <a:noAutofit/>
          </a:bodyPr>
          <a:lstStyle/>
          <a:p>
            <a:pPr marL="0" indent="0">
              <a:buNone/>
            </a:pPr>
            <a:r>
              <a:rPr lang="en" dirty="0"/>
              <a:t>Task T: Correctly classify an email as either spam or not spam</a:t>
            </a:r>
            <a:endParaRPr dirty="0"/>
          </a:p>
          <a:p>
            <a:pPr marL="0" indent="0">
              <a:spcBef>
                <a:spcPts val="2133"/>
              </a:spcBef>
              <a:buNone/>
            </a:pPr>
            <a:r>
              <a:rPr lang="en" dirty="0"/>
              <a:t>Performance measure, P: % of emails correctly classified</a:t>
            </a:r>
            <a:endParaRPr dirty="0"/>
          </a:p>
          <a:p>
            <a:pPr marL="0" indent="0">
              <a:spcBef>
                <a:spcPts val="2133"/>
              </a:spcBef>
              <a:spcAft>
                <a:spcPts val="2133"/>
              </a:spcAft>
              <a:buNone/>
            </a:pPr>
            <a:r>
              <a:rPr lang="en" dirty="0"/>
              <a:t>Training Experience, E: A repertoire of emails with proper labeling as either spam or not.</a:t>
            </a:r>
            <a:endParaRPr dirty="0"/>
          </a:p>
        </p:txBody>
      </p:sp>
    </p:spTree>
    <p:extLst>
      <p:ext uri="{BB962C8B-B14F-4D97-AF65-F5344CB8AC3E}">
        <p14:creationId xmlns:p14="http://schemas.microsoft.com/office/powerpoint/2010/main" val="2511401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440" y="3499530"/>
            <a:ext cx="11360800" cy="763600"/>
          </a:xfrm>
        </p:spPr>
        <p:txBody>
          <a:bodyPr/>
          <a:lstStyle/>
          <a:p>
            <a:r>
              <a:rPr lang="en-US" b="1" dirty="0"/>
              <a:t>Some Applications of Machine Learning</a:t>
            </a:r>
          </a:p>
        </p:txBody>
      </p:sp>
      <p:sp>
        <p:nvSpPr>
          <p:cNvPr id="4" name="Slide Number Placeholder 3"/>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332025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99" y="593366"/>
            <a:ext cx="11525921" cy="6483331"/>
          </a:xfrm>
          <a:prstGeom prst="rect">
            <a:avLst/>
          </a:prstGeom>
        </p:spPr>
      </p:pic>
    </p:spTree>
    <p:extLst>
      <p:ext uri="{BB962C8B-B14F-4D97-AF65-F5344CB8AC3E}">
        <p14:creationId xmlns:p14="http://schemas.microsoft.com/office/powerpoint/2010/main" val="160321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3374"/>
            <a:ext cx="11360800" cy="1573761"/>
          </a:xfrm>
        </p:spPr>
        <p:txBody>
          <a:bodyPr/>
          <a:lstStyle/>
          <a:p>
            <a:r>
              <a:rPr lang="en-US" dirty="0"/>
              <a:t>Write a story with dolphins and turtles as characters and include a moral in the story</a:t>
            </a:r>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pic>
        <p:nvPicPr>
          <p:cNvPr id="1028" name="Picture 4" descr="ChatGPT ✨ (@ChatGPTBot)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5" y="191896"/>
            <a:ext cx="2612263" cy="2612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160520" y="432791"/>
            <a:ext cx="3628834" cy="2510583"/>
          </a:xfrm>
          <a:prstGeom prst="rect">
            <a:avLst/>
          </a:prstGeom>
        </p:spPr>
      </p:pic>
      <p:pic>
        <p:nvPicPr>
          <p:cNvPr id="6" name="Picture 4" descr="Turtle Icon Stock Illustrations – 16,674 Turtle Icon Stock Illustrations,  Vectors &amp; Clipart - Dreamsti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9743" y="4203065"/>
            <a:ext cx="2654935" cy="265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151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2720" y="539937"/>
            <a:ext cx="11360800" cy="4555200"/>
          </a:xfrm>
        </p:spPr>
        <p:txBody>
          <a:bodyPr/>
          <a:lstStyle/>
          <a:p>
            <a:pPr marL="152396" indent="0">
              <a:buNone/>
            </a:pPr>
            <a:r>
              <a:rPr lang="en-US" dirty="0"/>
              <a:t>Once upon a time, in a beautiful coral reef deep in the ocean, there lived a group of dolphins and a group of turtles. The dolphins were known for their intelligence and speed, while the turtles were known for their wisdom and long lives. The two groups lived separately and rarely interacted with each other. The dolphins were always busy swimming and playing, while the turtles were content to take their time and enjoy the peacefulness of the reef. One day, a group of humans came to the reef to fish. They used big nets to catch fish, not caring if they caught anything else in the process. In the process, they caught many of the reef's inhabitants, including the dolphins and turtles. The dolphins, being faster and more agile, managed to escape the nets, but the turtles were not as lucky. Many of them were caught and taken away. The dolphins felt guilty for not being able to help their friends and decided to come up with a plan to save the turtles. </a:t>
            </a:r>
          </a:p>
        </p:txBody>
      </p:sp>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358775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741105"/>
            <a:ext cx="11360800" cy="4555200"/>
          </a:xfrm>
        </p:spPr>
        <p:txBody>
          <a:bodyPr/>
          <a:lstStyle/>
          <a:p>
            <a:pPr marL="152396" indent="0">
              <a:buNone/>
            </a:pPr>
            <a:r>
              <a:rPr lang="en-US" dirty="0"/>
              <a:t>They used their intelligence and speed to come up with a strategy to chase the fishing boat away and free the trapped turtles. The plan was successful and the boat was chased away, but not before many of the turtles were harmed. The dolphins and turtles were able to free the remaining turtles and bring them back to the reef. After that experience, the dolphins and turtles realized the importance of working together. They learned that each of them had unique strengths and weaknesses, and that by combining their abilities, they could protect the reef and all its inhabitants better. From then on, the dolphins and turtles worked together, and the reef was safe and prosperous once more. The moral of the story is that everyone is unique, and we all have different strengths and weaknesses, but when we work together, we can achieve so much more. Unity is strength and cooperation leads to protection of environment and preserving lives.</a:t>
            </a:r>
          </a:p>
        </p:txBody>
      </p:sp>
      <p:sp>
        <p:nvSpPr>
          <p:cNvPr id="4" name="Slide Number Placeholder 3"/>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2956118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1" y="3254271"/>
            <a:ext cx="11360800" cy="763600"/>
          </a:xfrm>
        </p:spPr>
        <p:txBody>
          <a:bodyPr/>
          <a:lstStyle/>
          <a:p>
            <a:r>
              <a:rPr lang="en-US" dirty="0"/>
              <a:t>Write a rap about North South University</a:t>
            </a:r>
          </a:p>
        </p:txBody>
      </p:sp>
      <p:sp>
        <p:nvSpPr>
          <p:cNvPr id="4" name="Slide Number Placeholder 3"/>
          <p:cNvSpPr>
            <a:spLocks noGrp="1"/>
          </p:cNvSpPr>
          <p:nvPr>
            <p:ph type="sldNum" idx="12"/>
          </p:nvPr>
        </p:nvSpPr>
        <p:spPr/>
        <p:txBody>
          <a:bodyPr/>
          <a:lstStyle/>
          <a:p>
            <a:fld id="{00000000-1234-1234-1234-123412341234}" type="slidenum">
              <a:rPr lang="en" smtClean="0"/>
              <a:pPr/>
              <a:t>27</a:t>
            </a:fld>
            <a:endParaRPr lang="en"/>
          </a:p>
        </p:txBody>
      </p:sp>
      <p:pic>
        <p:nvPicPr>
          <p:cNvPr id="5" name="Picture 4" descr="ChatGPT ✨ (@ChatGPTBot)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5" y="191896"/>
            <a:ext cx="2612263" cy="261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39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1360800" cy="4555200"/>
          </a:xfrm>
        </p:spPr>
        <p:txBody>
          <a:bodyPr/>
          <a:lstStyle/>
          <a:p>
            <a:pPr marL="152396" indent="0">
              <a:buNone/>
            </a:pPr>
            <a:r>
              <a:rPr lang="en-US" dirty="0"/>
              <a:t>Verse 1:</a:t>
            </a:r>
          </a:p>
          <a:p>
            <a:pPr marL="152396" indent="0">
              <a:buNone/>
            </a:pPr>
            <a:r>
              <a:rPr lang="en-US" dirty="0"/>
              <a:t>Listen up y'all, I got a story to tell</a:t>
            </a:r>
          </a:p>
          <a:p>
            <a:pPr marL="152396" indent="0">
              <a:buNone/>
            </a:pPr>
            <a:r>
              <a:rPr lang="en-US" dirty="0"/>
              <a:t>About a </a:t>
            </a:r>
            <a:r>
              <a:rPr lang="en-US" dirty="0" err="1"/>
              <a:t>uni</a:t>
            </a:r>
            <a:r>
              <a:rPr lang="en-US" dirty="0"/>
              <a:t> that's doing well</a:t>
            </a:r>
          </a:p>
          <a:p>
            <a:pPr marL="152396" indent="0">
              <a:buNone/>
            </a:pPr>
            <a:r>
              <a:rPr lang="en-US" dirty="0"/>
              <a:t>North South University, the name you should know</a:t>
            </a:r>
          </a:p>
          <a:p>
            <a:pPr marL="152396" indent="0">
              <a:buNone/>
            </a:pPr>
            <a:r>
              <a:rPr lang="en-US" dirty="0"/>
              <a:t>Where education and knowledge both flow</a:t>
            </a:r>
          </a:p>
          <a:p>
            <a:pPr marL="152396" indent="0">
              <a:buNone/>
            </a:pPr>
            <a:endParaRPr lang="en-US" dirty="0"/>
          </a:p>
          <a:p>
            <a:pPr marL="152396" indent="0">
              <a:buNone/>
            </a:pPr>
            <a:r>
              <a:rPr lang="en-US" dirty="0"/>
              <a:t>Chorus:</a:t>
            </a:r>
          </a:p>
          <a:p>
            <a:pPr marL="152396" indent="0">
              <a:buNone/>
            </a:pPr>
            <a:r>
              <a:rPr lang="en-US" dirty="0"/>
              <a:t>North South, North South</a:t>
            </a:r>
          </a:p>
          <a:p>
            <a:pPr marL="152396" indent="0">
              <a:buNone/>
            </a:pPr>
            <a:r>
              <a:rPr lang="en-US" dirty="0"/>
              <a:t>We're the best, no doubt</a:t>
            </a:r>
          </a:p>
          <a:p>
            <a:pPr marL="152396" indent="0">
              <a:buNone/>
            </a:pPr>
            <a:r>
              <a:rPr lang="en-US" dirty="0"/>
              <a:t>North South, North South</a:t>
            </a:r>
          </a:p>
          <a:p>
            <a:pPr marL="152396" indent="0">
              <a:buNone/>
            </a:pPr>
            <a:r>
              <a:rPr lang="en-US" dirty="0"/>
              <a:t>We're reaching new heights, without a doubt</a:t>
            </a:r>
          </a:p>
          <a:p>
            <a:pPr marL="152396" indent="0">
              <a:buNone/>
            </a:pPr>
            <a:endParaRPr lang="en-US" dirty="0"/>
          </a:p>
          <a:p>
            <a:pPr marL="152396" indent="0">
              <a:buNone/>
            </a:pPr>
            <a:r>
              <a:rPr lang="en-US" dirty="0"/>
              <a:t>Verse 2:</a:t>
            </a:r>
          </a:p>
          <a:p>
            <a:pPr marL="152396" indent="0">
              <a:buNone/>
            </a:pPr>
            <a:r>
              <a:rPr lang="en-US" dirty="0"/>
              <a:t>From BBA to Engineering, we got it all</a:t>
            </a:r>
          </a:p>
          <a:p>
            <a:pPr marL="152396" indent="0">
              <a:buNone/>
            </a:pPr>
            <a:r>
              <a:rPr lang="en-US" dirty="0"/>
              <a:t>We're making sure you're ready for the call</a:t>
            </a:r>
          </a:p>
          <a:p>
            <a:pPr marL="152396" indent="0">
              <a:buNone/>
            </a:pPr>
            <a:r>
              <a:rPr lang="en-US" dirty="0"/>
              <a:t>Professors who care, and a campus so fine</a:t>
            </a:r>
          </a:p>
          <a:p>
            <a:pPr marL="152396" indent="0">
              <a:buNone/>
            </a:pPr>
            <a:r>
              <a:rPr lang="en-US" dirty="0"/>
              <a:t>We're creating leaders, one student at a time</a:t>
            </a:r>
          </a:p>
          <a:p>
            <a:pPr marL="152396" indent="0">
              <a:buNone/>
            </a:pPr>
            <a:endParaRPr lang="en-US" dirty="0"/>
          </a:p>
          <a:p>
            <a:pPr marL="152396" indent="0">
              <a:buNone/>
            </a:pPr>
            <a:endParaRPr lang="en-US" dirty="0"/>
          </a:p>
          <a:p>
            <a:pPr marL="152396" indent="0">
              <a:buNone/>
            </a:pPr>
            <a:endParaRPr lang="en-US" dirty="0"/>
          </a:p>
          <a:p>
            <a:pPr marL="152396" indent="0">
              <a:buNone/>
            </a:pPr>
            <a:endParaRPr lang="en-US" dirty="0"/>
          </a:p>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626764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p:spPr>
        <p:txBody>
          <a:bodyPr/>
          <a:lstStyle/>
          <a:p>
            <a:pPr marL="152396" indent="0">
              <a:buNone/>
            </a:pPr>
            <a:r>
              <a:rPr lang="en-US" dirty="0"/>
              <a:t>Chorus:</a:t>
            </a:r>
          </a:p>
          <a:p>
            <a:pPr marL="152396" indent="0">
              <a:buNone/>
            </a:pPr>
            <a:r>
              <a:rPr lang="en-US" dirty="0"/>
              <a:t>North South, North South</a:t>
            </a:r>
          </a:p>
          <a:p>
            <a:pPr marL="152396" indent="0">
              <a:buNone/>
            </a:pPr>
            <a:r>
              <a:rPr lang="en-US" dirty="0"/>
              <a:t>We're the best, no doubt</a:t>
            </a:r>
          </a:p>
          <a:p>
            <a:pPr marL="152396" indent="0">
              <a:buNone/>
            </a:pPr>
            <a:r>
              <a:rPr lang="en-US" dirty="0"/>
              <a:t>North South, North South</a:t>
            </a:r>
          </a:p>
          <a:p>
            <a:pPr marL="152396" indent="0">
              <a:buNone/>
            </a:pPr>
            <a:r>
              <a:rPr lang="en-US" dirty="0"/>
              <a:t>We're reaching new heights, without a doubt</a:t>
            </a:r>
          </a:p>
          <a:p>
            <a:pPr marL="152396" indent="0">
              <a:buNone/>
            </a:pPr>
            <a:endParaRPr lang="en-US" dirty="0"/>
          </a:p>
          <a:p>
            <a:pPr marL="152396" indent="0">
              <a:buNone/>
            </a:pPr>
            <a:r>
              <a:rPr lang="en-US" dirty="0"/>
              <a:t>Verse 3:</a:t>
            </a:r>
          </a:p>
          <a:p>
            <a:pPr marL="152396" indent="0">
              <a:buNone/>
            </a:pPr>
            <a:r>
              <a:rPr lang="en-US" dirty="0"/>
              <a:t>Research and innovation, that's our game</a:t>
            </a:r>
          </a:p>
          <a:p>
            <a:pPr marL="152396" indent="0">
              <a:buNone/>
            </a:pPr>
            <a:r>
              <a:rPr lang="en-US" dirty="0"/>
              <a:t>We're putting Bangladesh on the map, with our name</a:t>
            </a:r>
          </a:p>
          <a:p>
            <a:pPr marL="152396" indent="0">
              <a:buNone/>
            </a:pPr>
            <a:r>
              <a:rPr lang="en-US" dirty="0"/>
              <a:t>We're not just a </a:t>
            </a:r>
            <a:r>
              <a:rPr lang="en-US" dirty="0" err="1"/>
              <a:t>uni</a:t>
            </a:r>
            <a:r>
              <a:rPr lang="en-US" dirty="0"/>
              <a:t>, we're a community</a:t>
            </a:r>
          </a:p>
          <a:p>
            <a:pPr marL="152396" indent="0">
              <a:buNone/>
            </a:pPr>
            <a:r>
              <a:rPr lang="en-US" dirty="0"/>
              <a:t>We're here to empower, and set you free</a:t>
            </a:r>
          </a:p>
          <a:p>
            <a:pPr marL="152396" indent="0">
              <a:buNone/>
            </a:pPr>
            <a:endParaRPr lang="en-US" dirty="0"/>
          </a:p>
          <a:p>
            <a:pPr marL="152396" indent="0">
              <a:buNone/>
            </a:pPr>
            <a:r>
              <a:rPr lang="en-US" dirty="0"/>
              <a:t>Chorus:</a:t>
            </a:r>
          </a:p>
          <a:p>
            <a:pPr marL="152396" indent="0">
              <a:buNone/>
            </a:pPr>
            <a:r>
              <a:rPr lang="en-US" dirty="0"/>
              <a:t>North South, North South</a:t>
            </a:r>
          </a:p>
          <a:p>
            <a:pPr marL="152396" indent="0">
              <a:buNone/>
            </a:pPr>
            <a:r>
              <a:rPr lang="en-US" dirty="0"/>
              <a:t>We're the best, no doubt</a:t>
            </a:r>
          </a:p>
          <a:p>
            <a:pPr marL="152396" indent="0">
              <a:buNone/>
            </a:pPr>
            <a:r>
              <a:rPr lang="en-US" dirty="0"/>
              <a:t>North South, North South</a:t>
            </a:r>
          </a:p>
          <a:p>
            <a:pPr marL="152396" indent="0">
              <a:buNone/>
            </a:pPr>
            <a:r>
              <a:rPr lang="en-US" dirty="0"/>
              <a:t>We're reaching new heights, without a doubt</a:t>
            </a:r>
          </a:p>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4215100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CSE 445: Machine Learning</a:t>
            </a:r>
          </a:p>
        </p:txBody>
      </p:sp>
      <p:sp>
        <p:nvSpPr>
          <p:cNvPr id="3" name="Content Placeholder 2"/>
          <p:cNvSpPr>
            <a:spLocks noGrp="1"/>
          </p:cNvSpPr>
          <p:nvPr>
            <p:ph idx="1"/>
          </p:nvPr>
        </p:nvSpPr>
        <p:spPr/>
        <p:txBody>
          <a:bodyPr/>
          <a:lstStyle/>
          <a:p>
            <a:r>
              <a:rPr lang="en-US" dirty="0"/>
              <a:t>Welcome to CSE 445: Machine Learning – Summer 2024</a:t>
            </a:r>
          </a:p>
          <a:p>
            <a:r>
              <a:rPr lang="en-US" dirty="0"/>
              <a:t>I am offering two sections this semester</a:t>
            </a:r>
          </a:p>
          <a:p>
            <a:r>
              <a:rPr lang="en-US" dirty="0"/>
              <a:t>Please note that you are </a:t>
            </a:r>
            <a:r>
              <a:rPr lang="en-US" b="1" u="sng" dirty="0"/>
              <a:t>not</a:t>
            </a:r>
            <a:r>
              <a:rPr lang="en-US" dirty="0"/>
              <a:t> allowed to take classes (and specifically exams) in other sections</a:t>
            </a:r>
          </a:p>
          <a:p>
            <a:r>
              <a:rPr lang="en-US" dirty="0"/>
              <a:t>This is a senior level course</a:t>
            </a:r>
          </a:p>
          <a:p>
            <a:pPr lvl="1"/>
            <a:r>
              <a:rPr lang="en-US" dirty="0"/>
              <a:t>It is expected that students should be able to demonstrate high degree of maturity</a:t>
            </a:r>
          </a:p>
          <a:p>
            <a:pPr lvl="1"/>
            <a:r>
              <a:rPr lang="en" dirty="0"/>
              <a:t>This includes reading and learning on own from existing literature, writing codes, conducting experiments, analyzing results and writing good technical paper(s).</a:t>
            </a:r>
            <a:endParaRPr lang="en-US" dirty="0"/>
          </a:p>
          <a:p>
            <a:endParaRPr lang="en-US" dirty="0"/>
          </a:p>
        </p:txBody>
      </p:sp>
      <p:sp>
        <p:nvSpPr>
          <p:cNvPr id="4" name="Date Placeholder 3"/>
          <p:cNvSpPr>
            <a:spLocks noGrp="1"/>
          </p:cNvSpPr>
          <p:nvPr>
            <p:ph type="dt" sz="half" idx="10"/>
          </p:nvPr>
        </p:nvSpPr>
        <p:spPr/>
        <p:txBody>
          <a:bodyPr/>
          <a:lstStyle/>
          <a:p>
            <a:fld id="{EC595610-BB3E-4DB6-BEA5-5D623130FA30}" type="datetime1">
              <a:rPr lang="en-US" smtClean="0"/>
              <a:t>7/14/2024</a:t>
            </a:fld>
            <a:endParaRPr lang="en-US"/>
          </a:p>
        </p:txBody>
      </p:sp>
      <p:sp>
        <p:nvSpPr>
          <p:cNvPr id="5" name="Footer Placeholder 4"/>
          <p:cNvSpPr>
            <a:spLocks noGrp="1"/>
          </p:cNvSpPr>
          <p:nvPr>
            <p:ph type="ftr" sz="quarter" idx="11"/>
          </p:nvPr>
        </p:nvSpPr>
        <p:spPr/>
        <p:txBody>
          <a:bodyPr/>
          <a:lstStyle/>
          <a:p>
            <a:r>
              <a:rPr lang="en-US"/>
              <a:t>Slides by Dr. Sifat Momen</a:t>
            </a:r>
          </a:p>
        </p:txBody>
      </p:sp>
      <p:sp>
        <p:nvSpPr>
          <p:cNvPr id="6" name="Slide Number Placeholder 5"/>
          <p:cNvSpPr>
            <a:spLocks noGrp="1"/>
          </p:cNvSpPr>
          <p:nvPr>
            <p:ph type="sldNum" sz="quarter" idx="12"/>
          </p:nvPr>
        </p:nvSpPr>
        <p:spPr/>
        <p:txBody>
          <a:bodyPr/>
          <a:lstStyle/>
          <a:p>
            <a:fld id="{048653BE-5C84-47C8-BD6C-C4E4BA1A36DC}" type="slidenum">
              <a:rPr lang="en-US" smtClean="0"/>
              <a:t>3</a:t>
            </a:fld>
            <a:endParaRPr lang="en-US"/>
          </a:p>
        </p:txBody>
      </p:sp>
    </p:spTree>
    <p:extLst>
      <p:ext uri="{BB962C8B-B14F-4D97-AF65-F5344CB8AC3E}">
        <p14:creationId xmlns:p14="http://schemas.microsoft.com/office/powerpoint/2010/main" val="586733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1360800" cy="4555200"/>
          </a:xfrm>
        </p:spPr>
        <p:txBody>
          <a:bodyPr/>
          <a:lstStyle/>
          <a:p>
            <a:pPr marL="152396" indent="0">
              <a:buNone/>
            </a:pPr>
            <a:r>
              <a:rPr lang="en-US" dirty="0"/>
              <a:t>Outro:</a:t>
            </a:r>
          </a:p>
          <a:p>
            <a:pPr marL="152396" indent="0">
              <a:buNone/>
            </a:pPr>
            <a:r>
              <a:rPr lang="en-US" dirty="0"/>
              <a:t>So come and check us out, and take a tour</a:t>
            </a:r>
          </a:p>
          <a:p>
            <a:pPr marL="152396" indent="0">
              <a:buNone/>
            </a:pPr>
            <a:r>
              <a:rPr lang="en-US" dirty="0"/>
              <a:t>North South University, where your future is secure.</a:t>
            </a:r>
          </a:p>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110843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Machine Learning Systems</a:t>
            </a:r>
          </a:p>
        </p:txBody>
      </p:sp>
      <p:sp>
        <p:nvSpPr>
          <p:cNvPr id="3" name="Text Placeholder 2"/>
          <p:cNvSpPr>
            <a:spLocks noGrp="1"/>
          </p:cNvSpPr>
          <p:nvPr>
            <p:ph type="body" idx="1"/>
          </p:nvPr>
        </p:nvSpPr>
        <p:spPr/>
        <p:txBody>
          <a:bodyPr/>
          <a:lstStyle/>
          <a:p>
            <a:r>
              <a:rPr lang="en-US" dirty="0"/>
              <a:t>Various Types of Machine Learning Systems based on the following criteria:</a:t>
            </a:r>
          </a:p>
          <a:p>
            <a:pPr lvl="1"/>
            <a:r>
              <a:rPr lang="en-US" dirty="0"/>
              <a:t>Whether or not they are trained with human supervision (supervised, unsupervised, semi-supervised, reinforcement learning)</a:t>
            </a:r>
          </a:p>
          <a:p>
            <a:pPr lvl="1"/>
            <a:r>
              <a:rPr lang="en-US" dirty="0"/>
              <a:t>Whether or not they can learn incrementally on the fly (online versus batch learning)</a:t>
            </a:r>
          </a:p>
          <a:p>
            <a:pPr lvl="1"/>
            <a:r>
              <a:rPr lang="en-US" dirty="0"/>
              <a:t>Whether they work by simply comparing new data points, or instead by detecting patterns in the training data and building a predictive model(instance-based versus model-based learning) </a:t>
            </a:r>
          </a:p>
        </p:txBody>
      </p:sp>
      <p:sp>
        <p:nvSpPr>
          <p:cNvPr id="4" name="Slide Number Placeholder 3"/>
          <p:cNvSpPr>
            <a:spLocks noGrp="1"/>
          </p:cNvSpPr>
          <p:nvPr>
            <p:ph type="sldNum" idx="12"/>
          </p:nvPr>
        </p:nvSpPr>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2245485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Supervised Learning</a:t>
            </a:r>
            <a:endParaRPr/>
          </a:p>
        </p:txBody>
      </p:sp>
      <p:sp>
        <p:nvSpPr>
          <p:cNvPr id="203" name="Google Shape;203;p3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dirty="0"/>
              <a:t>In supervised learning, the algorithm builds a mathematical model from a set of data that contains inputs and labels (desired outputs) &lt;X, y&gt;.</a:t>
            </a:r>
            <a:endParaRPr dirty="0"/>
          </a:p>
          <a:p>
            <a:pPr indent="0">
              <a:spcBef>
                <a:spcPts val="2133"/>
              </a:spcBef>
              <a:spcAft>
                <a:spcPts val="2133"/>
              </a:spcAft>
              <a:buNone/>
            </a:pPr>
            <a:endParaRPr dirty="0"/>
          </a:p>
        </p:txBody>
      </p:sp>
      <p:pic>
        <p:nvPicPr>
          <p:cNvPr id="204" name="Google Shape;204;p34"/>
          <p:cNvPicPr preferRelativeResize="0"/>
          <p:nvPr/>
        </p:nvPicPr>
        <p:blipFill>
          <a:blip r:embed="rId3">
            <a:alphaModFix/>
          </a:blip>
          <a:stretch>
            <a:fillRect/>
          </a:stretch>
        </p:blipFill>
        <p:spPr>
          <a:xfrm>
            <a:off x="1273033" y="2612000"/>
            <a:ext cx="6611600" cy="4246000"/>
          </a:xfrm>
          <a:prstGeom prst="rect">
            <a:avLst/>
          </a:prstGeom>
          <a:noFill/>
          <a:ln>
            <a:noFill/>
          </a:ln>
        </p:spPr>
      </p:pic>
      <p:sp>
        <p:nvSpPr>
          <p:cNvPr id="205" name="Google Shape;205;p34"/>
          <p:cNvSpPr txBox="1"/>
          <p:nvPr/>
        </p:nvSpPr>
        <p:spPr>
          <a:xfrm>
            <a:off x="8439033" y="2443434"/>
            <a:ext cx="3162000" cy="1012495"/>
          </a:xfrm>
          <a:prstGeom prst="rect">
            <a:avLst/>
          </a:prstGeom>
          <a:noFill/>
          <a:ln>
            <a:noFill/>
          </a:ln>
        </p:spPr>
        <p:txBody>
          <a:bodyPr spcFirstLastPara="1" wrap="square" lIns="121900" tIns="121900" rIns="121900" bIns="121900" anchor="t" anchorCtr="0">
            <a:noAutofit/>
          </a:bodyPr>
          <a:lstStyle/>
          <a:p>
            <a:r>
              <a:rPr lang="en" sz="2400"/>
              <a:t>The data contains 14 instances and 4 attributes. The target variable is </a:t>
            </a:r>
            <a:r>
              <a:rPr lang="en" sz="2400" b="1"/>
              <a:t>play</a:t>
            </a:r>
            <a:endParaRPr sz="240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964" y="3616619"/>
            <a:ext cx="4055523" cy="2369379"/>
          </a:xfrm>
          <a:prstGeom prst="rect">
            <a:avLst/>
          </a:prstGeom>
        </p:spPr>
      </p:pic>
      <p:sp>
        <p:nvSpPr>
          <p:cNvPr id="4" name="TextBox 3"/>
          <p:cNvSpPr txBox="1"/>
          <p:nvPr/>
        </p:nvSpPr>
        <p:spPr>
          <a:xfrm>
            <a:off x="8809408" y="6160169"/>
            <a:ext cx="2966992" cy="461665"/>
          </a:xfrm>
          <a:prstGeom prst="rect">
            <a:avLst/>
          </a:prstGeom>
          <a:noFill/>
        </p:spPr>
        <p:txBody>
          <a:bodyPr wrap="square" rtlCol="0">
            <a:spAutoFit/>
          </a:bodyPr>
          <a:lstStyle/>
          <a:p>
            <a:r>
              <a:rPr lang="en-US" sz="2400" dirty="0"/>
              <a:t>A Decision Tree Model</a:t>
            </a:r>
          </a:p>
        </p:txBody>
      </p:sp>
    </p:spTree>
    <p:extLst>
      <p:ext uri="{BB962C8B-B14F-4D97-AF65-F5344CB8AC3E}">
        <p14:creationId xmlns:p14="http://schemas.microsoft.com/office/powerpoint/2010/main" val="162173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Supervised Learning</a:t>
            </a:r>
            <a:endParaRPr b="1" dirty="0"/>
          </a:p>
        </p:txBody>
      </p:sp>
      <p:sp>
        <p:nvSpPr>
          <p:cNvPr id="211" name="Google Shape;211;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12" name="Google Shape;212;p35"/>
          <p:cNvPicPr preferRelativeResize="0"/>
          <p:nvPr/>
        </p:nvPicPr>
        <p:blipFill>
          <a:blip r:embed="rId3">
            <a:alphaModFix/>
          </a:blip>
          <a:stretch>
            <a:fillRect/>
          </a:stretch>
        </p:blipFill>
        <p:spPr>
          <a:xfrm>
            <a:off x="2052568" y="1666201"/>
            <a:ext cx="8509433" cy="5134668"/>
          </a:xfrm>
          <a:prstGeom prst="rect">
            <a:avLst/>
          </a:prstGeom>
          <a:noFill/>
          <a:ln>
            <a:noFill/>
          </a:ln>
        </p:spPr>
      </p:pic>
    </p:spTree>
    <p:extLst>
      <p:ext uri="{BB962C8B-B14F-4D97-AF65-F5344CB8AC3E}">
        <p14:creationId xmlns:p14="http://schemas.microsoft.com/office/powerpoint/2010/main" val="2787800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Supervised Learning - Classification</a:t>
            </a:r>
            <a:endParaRPr b="1" dirty="0"/>
          </a:p>
        </p:txBody>
      </p:sp>
      <p:sp>
        <p:nvSpPr>
          <p:cNvPr id="224" name="Google Shape;224;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25" name="Google Shape;225;p37"/>
          <p:cNvPicPr preferRelativeResize="0"/>
          <p:nvPr/>
        </p:nvPicPr>
        <p:blipFill>
          <a:blip r:embed="rId3">
            <a:alphaModFix/>
          </a:blip>
          <a:stretch>
            <a:fillRect/>
          </a:stretch>
        </p:blipFill>
        <p:spPr>
          <a:xfrm>
            <a:off x="1585967" y="1536618"/>
            <a:ext cx="7645400" cy="4686300"/>
          </a:xfrm>
          <a:prstGeom prst="rect">
            <a:avLst/>
          </a:prstGeom>
          <a:noFill/>
          <a:ln>
            <a:noFill/>
          </a:ln>
        </p:spPr>
      </p:pic>
    </p:spTree>
    <p:extLst>
      <p:ext uri="{BB962C8B-B14F-4D97-AF65-F5344CB8AC3E}">
        <p14:creationId xmlns:p14="http://schemas.microsoft.com/office/powerpoint/2010/main" val="1192717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Supervised learning - Classification</a:t>
            </a:r>
            <a:endParaRPr b="1" dirty="0"/>
          </a:p>
        </p:txBody>
      </p:sp>
      <p:sp>
        <p:nvSpPr>
          <p:cNvPr id="231" name="Google Shape;231;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32" name="Google Shape;232;p38"/>
          <p:cNvPicPr preferRelativeResize="0"/>
          <p:nvPr/>
        </p:nvPicPr>
        <p:blipFill>
          <a:blip r:embed="rId3">
            <a:alphaModFix/>
          </a:blip>
          <a:stretch>
            <a:fillRect/>
          </a:stretch>
        </p:blipFill>
        <p:spPr>
          <a:xfrm>
            <a:off x="597785" y="1536618"/>
            <a:ext cx="5041900" cy="4737100"/>
          </a:xfrm>
          <a:prstGeom prst="rect">
            <a:avLst/>
          </a:prstGeom>
          <a:noFill/>
          <a:ln>
            <a:noFill/>
          </a:ln>
        </p:spPr>
      </p:pic>
    </p:spTree>
    <p:extLst>
      <p:ext uri="{BB962C8B-B14F-4D97-AF65-F5344CB8AC3E}">
        <p14:creationId xmlns:p14="http://schemas.microsoft.com/office/powerpoint/2010/main" val="2184942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Regression</a:t>
            </a:r>
            <a:endParaRPr b="1" dirty="0"/>
          </a:p>
        </p:txBody>
      </p:sp>
      <p:sp>
        <p:nvSpPr>
          <p:cNvPr id="238" name="Google Shape;238;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00" y="1610783"/>
            <a:ext cx="6502400" cy="44069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002" y="1879219"/>
            <a:ext cx="4858399" cy="4138464"/>
          </a:xfrm>
          <a:prstGeom prst="rect">
            <a:avLst/>
          </a:prstGeom>
        </p:spPr>
      </p:pic>
    </p:spTree>
    <p:extLst>
      <p:ext uri="{BB962C8B-B14F-4D97-AF65-F5344CB8AC3E}">
        <p14:creationId xmlns:p14="http://schemas.microsoft.com/office/powerpoint/2010/main" val="2635856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of Supervised Learning Algorithms</a:t>
            </a:r>
          </a:p>
        </p:txBody>
      </p:sp>
      <p:sp>
        <p:nvSpPr>
          <p:cNvPr id="3" name="Text Placeholder 2"/>
          <p:cNvSpPr>
            <a:spLocks noGrp="1"/>
          </p:cNvSpPr>
          <p:nvPr>
            <p:ph type="body" idx="1"/>
          </p:nvPr>
        </p:nvSpPr>
        <p:spPr/>
        <p:txBody>
          <a:bodyPr/>
          <a:lstStyle/>
          <a:p>
            <a:r>
              <a:rPr lang="en-US" dirty="0"/>
              <a:t>K-Nearest Neighbors</a:t>
            </a:r>
          </a:p>
          <a:p>
            <a:r>
              <a:rPr lang="en-US" dirty="0"/>
              <a:t>Linear Regression</a:t>
            </a:r>
          </a:p>
          <a:p>
            <a:r>
              <a:rPr lang="en-US" dirty="0"/>
              <a:t>Logistic Regression</a:t>
            </a:r>
          </a:p>
          <a:p>
            <a:r>
              <a:rPr lang="en-US" dirty="0"/>
              <a:t>Support Vector Machines</a:t>
            </a:r>
          </a:p>
          <a:p>
            <a:r>
              <a:rPr lang="en-US" dirty="0"/>
              <a:t>Decision Trees</a:t>
            </a:r>
          </a:p>
          <a:p>
            <a:r>
              <a:rPr lang="en-US" dirty="0"/>
              <a:t>Random Forests</a:t>
            </a:r>
          </a:p>
          <a:p>
            <a:r>
              <a:rPr lang="en-US" dirty="0"/>
              <a:t>Neural Networks</a:t>
            </a:r>
          </a:p>
          <a:p>
            <a:r>
              <a:rPr lang="en-US" dirty="0"/>
              <a:t>…</a:t>
            </a:r>
          </a:p>
        </p:txBody>
      </p:sp>
      <p:sp>
        <p:nvSpPr>
          <p:cNvPr id="4" name="Slide Number Placeholder 3"/>
          <p:cNvSpPr>
            <a:spLocks noGrp="1"/>
          </p:cNvSpPr>
          <p:nvPr>
            <p:ph type="sldNum" idx="12"/>
          </p:nvPr>
        </p:nvSpPr>
        <p:spPr/>
        <p:txBody>
          <a:bodyPr/>
          <a:lstStyle/>
          <a:p>
            <a:fld id="{00000000-1234-1234-1234-123412341234}" type="slidenum">
              <a:rPr lang="en" smtClean="0"/>
              <a:pPr/>
              <a:t>37</a:t>
            </a:fld>
            <a:endParaRPr lang="en"/>
          </a:p>
        </p:txBody>
      </p:sp>
    </p:spTree>
    <p:extLst>
      <p:ext uri="{BB962C8B-B14F-4D97-AF65-F5344CB8AC3E}">
        <p14:creationId xmlns:p14="http://schemas.microsoft.com/office/powerpoint/2010/main" val="1168621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Unsupervised Learning</a:t>
            </a:r>
            <a:endParaRPr b="1" dirty="0"/>
          </a:p>
        </p:txBody>
      </p:sp>
      <p:sp>
        <p:nvSpPr>
          <p:cNvPr id="245" name="Google Shape;245;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dirty="0"/>
              <a:t>In Unsupervised Learning, the training data is </a:t>
            </a:r>
            <a:r>
              <a:rPr lang="en" b="1" u="sng" dirty="0"/>
              <a:t>unlabeled</a:t>
            </a:r>
            <a:r>
              <a:rPr lang="en" dirty="0"/>
              <a:t>. The system tries to learn without a teacher.</a:t>
            </a:r>
          </a:p>
          <a:p>
            <a:pPr>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96" y="2399785"/>
            <a:ext cx="7041490" cy="2293819"/>
          </a:xfrm>
          <a:prstGeom prst="rect">
            <a:avLst/>
          </a:prstGeom>
        </p:spPr>
      </p:pic>
    </p:spTree>
    <p:extLst>
      <p:ext uri="{BB962C8B-B14F-4D97-AF65-F5344CB8AC3E}">
        <p14:creationId xmlns:p14="http://schemas.microsoft.com/office/powerpoint/2010/main" val="2218178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Unsupervised Learning</a:t>
            </a:r>
            <a:endParaRPr b="1" dirty="0"/>
          </a:p>
        </p:txBody>
      </p:sp>
      <p:sp>
        <p:nvSpPr>
          <p:cNvPr id="251" name="Google Shape;251;p4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7" y="1356967"/>
            <a:ext cx="7058025" cy="5343525"/>
          </a:xfrm>
          <a:prstGeom prst="rect">
            <a:avLst/>
          </a:prstGeom>
        </p:spPr>
      </p:pic>
    </p:spTree>
    <p:extLst>
      <p:ext uri="{BB962C8B-B14F-4D97-AF65-F5344CB8AC3E}">
        <p14:creationId xmlns:p14="http://schemas.microsoft.com/office/powerpoint/2010/main" val="49432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Recommended Materials</a:t>
            </a:r>
          </a:p>
        </p:txBody>
      </p:sp>
      <p:sp>
        <p:nvSpPr>
          <p:cNvPr id="3" name="Content Placeholder 2"/>
          <p:cNvSpPr>
            <a:spLocks noGrp="1"/>
          </p:cNvSpPr>
          <p:nvPr>
            <p:ph idx="1"/>
          </p:nvPr>
        </p:nvSpPr>
        <p:spPr>
          <a:xfrm>
            <a:off x="838200" y="1825625"/>
            <a:ext cx="2783186" cy="4351338"/>
          </a:xfrm>
        </p:spPr>
        <p:txBody>
          <a:bodyPr/>
          <a:lstStyle/>
          <a:p>
            <a:r>
              <a:rPr lang="en-US" dirty="0"/>
              <a:t>Lecture Materials</a:t>
            </a:r>
          </a:p>
          <a:p>
            <a:r>
              <a:rPr lang="en-US" dirty="0"/>
              <a:t>Scholarly Papers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9738" y="1431486"/>
            <a:ext cx="3956204" cy="4924864"/>
          </a:xfrm>
          <a:prstGeom prst="rect">
            <a:avLst/>
          </a:prstGeom>
        </p:spPr>
      </p:pic>
      <p:pic>
        <p:nvPicPr>
          <p:cNvPr id="6" name="Google Shape;82;p17"/>
          <p:cNvPicPr preferRelativeResize="0"/>
          <p:nvPr/>
        </p:nvPicPr>
        <p:blipFill>
          <a:blip r:embed="rId3">
            <a:alphaModFix/>
          </a:blip>
          <a:stretch>
            <a:fillRect/>
          </a:stretch>
        </p:blipFill>
        <p:spPr>
          <a:xfrm>
            <a:off x="8809807" y="1431486"/>
            <a:ext cx="2942345" cy="4924864"/>
          </a:xfrm>
          <a:prstGeom prst="rect">
            <a:avLst/>
          </a:prstGeom>
          <a:noFill/>
          <a:ln>
            <a:noFill/>
          </a:ln>
        </p:spPr>
      </p:pic>
      <p:sp>
        <p:nvSpPr>
          <p:cNvPr id="5" name="Date Placeholder 4"/>
          <p:cNvSpPr>
            <a:spLocks noGrp="1"/>
          </p:cNvSpPr>
          <p:nvPr>
            <p:ph type="dt" sz="half" idx="10"/>
          </p:nvPr>
        </p:nvSpPr>
        <p:spPr/>
        <p:txBody>
          <a:bodyPr/>
          <a:lstStyle/>
          <a:p>
            <a:fld id="{FAE525D5-E3BA-4BEB-A445-6DBB077B9A2A}" type="datetime1">
              <a:rPr lang="en-US" smtClean="0"/>
              <a:t>7/14/2024</a:t>
            </a:fld>
            <a:endParaRPr lang="en-US"/>
          </a:p>
        </p:txBody>
      </p:sp>
      <p:sp>
        <p:nvSpPr>
          <p:cNvPr id="7" name="Footer Placeholder 6"/>
          <p:cNvSpPr>
            <a:spLocks noGrp="1"/>
          </p:cNvSpPr>
          <p:nvPr>
            <p:ph type="ftr" sz="quarter" idx="11"/>
          </p:nvPr>
        </p:nvSpPr>
        <p:spPr/>
        <p:txBody>
          <a:bodyPr/>
          <a:lstStyle/>
          <a:p>
            <a:r>
              <a:rPr lang="en-US"/>
              <a:t>Slides by Dr. Sifat Momen</a:t>
            </a:r>
          </a:p>
        </p:txBody>
      </p:sp>
      <p:sp>
        <p:nvSpPr>
          <p:cNvPr id="8" name="Slide Number Placeholder 7"/>
          <p:cNvSpPr>
            <a:spLocks noGrp="1"/>
          </p:cNvSpPr>
          <p:nvPr>
            <p:ph type="sldNum" sz="quarter" idx="12"/>
          </p:nvPr>
        </p:nvSpPr>
        <p:spPr/>
        <p:txBody>
          <a:bodyPr/>
          <a:lstStyle/>
          <a:p>
            <a:fld id="{048653BE-5C84-47C8-BD6C-C4E4BA1A36DC}" type="slidenum">
              <a:rPr lang="en-US" smtClean="0"/>
              <a:t>4</a:t>
            </a:fld>
            <a:endParaRPr lang="en-US"/>
          </a:p>
        </p:txBody>
      </p:sp>
    </p:spTree>
    <p:extLst>
      <p:ext uri="{BB962C8B-B14F-4D97-AF65-F5344CB8AC3E}">
        <p14:creationId xmlns:p14="http://schemas.microsoft.com/office/powerpoint/2010/main" val="2413719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Unsupervised Learning</a:t>
            </a:r>
            <a:endParaRPr b="1" dirty="0"/>
          </a:p>
        </p:txBody>
      </p:sp>
      <p:sp>
        <p:nvSpPr>
          <p:cNvPr id="266" name="Google Shape;266;p4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67" name="Google Shape;267;p43"/>
          <p:cNvPicPr preferRelativeResize="0"/>
          <p:nvPr/>
        </p:nvPicPr>
        <p:blipFill>
          <a:blip r:embed="rId3">
            <a:alphaModFix/>
          </a:blip>
          <a:stretch>
            <a:fillRect/>
          </a:stretch>
        </p:blipFill>
        <p:spPr>
          <a:xfrm>
            <a:off x="831201" y="1536633"/>
            <a:ext cx="9671993" cy="5118267"/>
          </a:xfrm>
          <a:prstGeom prst="rect">
            <a:avLst/>
          </a:prstGeom>
          <a:noFill/>
          <a:ln>
            <a:noFill/>
          </a:ln>
        </p:spPr>
      </p:pic>
    </p:spTree>
    <p:extLst>
      <p:ext uri="{BB962C8B-B14F-4D97-AF65-F5344CB8AC3E}">
        <p14:creationId xmlns:p14="http://schemas.microsoft.com/office/powerpoint/2010/main" val="367639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Unsupervised Learning</a:t>
            </a:r>
            <a:endParaRPr b="1" dirty="0"/>
          </a:p>
        </p:txBody>
      </p:sp>
      <p:sp>
        <p:nvSpPr>
          <p:cNvPr id="273" name="Google Shape;273;p4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74" name="Google Shape;274;p44"/>
          <p:cNvPicPr preferRelativeResize="0"/>
          <p:nvPr/>
        </p:nvPicPr>
        <p:blipFill>
          <a:blip r:embed="rId3">
            <a:alphaModFix/>
          </a:blip>
          <a:stretch>
            <a:fillRect/>
          </a:stretch>
        </p:blipFill>
        <p:spPr>
          <a:xfrm>
            <a:off x="932134" y="1536633"/>
            <a:ext cx="8599732" cy="5454536"/>
          </a:xfrm>
          <a:prstGeom prst="rect">
            <a:avLst/>
          </a:prstGeom>
          <a:noFill/>
          <a:ln>
            <a:noFill/>
          </a:ln>
        </p:spPr>
      </p:pic>
    </p:spTree>
    <p:extLst>
      <p:ext uri="{BB962C8B-B14F-4D97-AF65-F5344CB8AC3E}">
        <p14:creationId xmlns:p14="http://schemas.microsoft.com/office/powerpoint/2010/main" val="322428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Semi-Supervised Learning</a:t>
            </a:r>
          </a:p>
        </p:txBody>
      </p:sp>
      <p:sp>
        <p:nvSpPr>
          <p:cNvPr id="3" name="Text Placeholder 2"/>
          <p:cNvSpPr>
            <a:spLocks noGrp="1"/>
          </p:cNvSpPr>
          <p:nvPr>
            <p:ph type="body" idx="1"/>
          </p:nvPr>
        </p:nvSpPr>
        <p:spPr/>
        <p:txBody>
          <a:bodyPr/>
          <a:lstStyle/>
          <a:p>
            <a:r>
              <a:rPr lang="en-US" dirty="0"/>
              <a:t>Supervised learning works on </a:t>
            </a:r>
            <a:r>
              <a:rPr lang="en-US" b="1" dirty="0"/>
              <a:t>labeled data</a:t>
            </a:r>
            <a:endParaRPr lang="en-US" dirty="0"/>
          </a:p>
          <a:p>
            <a:r>
              <a:rPr lang="en-US" dirty="0"/>
              <a:t>Unsupervised learning works on </a:t>
            </a:r>
            <a:r>
              <a:rPr lang="en-US" b="1" dirty="0"/>
              <a:t>unlabeled data</a:t>
            </a:r>
            <a:endParaRPr lang="en-US" dirty="0"/>
          </a:p>
          <a:p>
            <a:r>
              <a:rPr lang="en-US" dirty="0"/>
              <a:t>In Semi-Supervised learning, the training data contains both </a:t>
            </a:r>
            <a:r>
              <a:rPr lang="en-US" b="1" dirty="0"/>
              <a:t>labeled and unlabeled data</a:t>
            </a:r>
            <a:endParaRPr lang="en-US" dirty="0"/>
          </a:p>
          <a:p>
            <a:r>
              <a:rPr lang="en-US" b="1" dirty="0"/>
              <a:t>Scenario</a:t>
            </a:r>
            <a:endParaRPr lang="en-US" dirty="0"/>
          </a:p>
          <a:p>
            <a:pPr lvl="1"/>
            <a:r>
              <a:rPr lang="en-US" sz="1467" dirty="0"/>
              <a:t>We have a large dataset. Manual labeling of the entire dataset is laborious and expensive</a:t>
            </a:r>
          </a:p>
          <a:p>
            <a:pPr lvl="1"/>
            <a:r>
              <a:rPr lang="en-US" sz="1467" dirty="0"/>
              <a:t>One solution could be to label a sample of the dataset and train the labeled portion to create a model. This would however mean that we are not fully utilizing the larger dataset we have and thus the model that we create may be less robust</a:t>
            </a:r>
          </a:p>
          <a:p>
            <a:pPr lvl="1"/>
            <a:r>
              <a:rPr lang="en-US" sz="1467" dirty="0"/>
              <a:t>A potential solution: (1) Label a sample of the large dataset, (2) train a model using this labeled portion, (3) use the model to predict the unlabeled portion (</a:t>
            </a:r>
            <a:r>
              <a:rPr lang="en-US" sz="1467" b="1" dirty="0"/>
              <a:t>pseudo-labeling</a:t>
            </a:r>
            <a:r>
              <a:rPr lang="en-US" sz="1467" dirty="0"/>
              <a:t>), (4) train using the entire dataset </a:t>
            </a:r>
          </a:p>
        </p:txBody>
      </p:sp>
    </p:spTree>
    <p:extLst>
      <p:ext uri="{BB962C8B-B14F-4D97-AF65-F5344CB8AC3E}">
        <p14:creationId xmlns:p14="http://schemas.microsoft.com/office/powerpoint/2010/main" val="1754399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Reinforcement Learning</a:t>
            </a:r>
          </a:p>
        </p:txBody>
      </p:sp>
      <p:sp>
        <p:nvSpPr>
          <p:cNvPr id="4" name="Slide Number Placeholder 3"/>
          <p:cNvSpPr>
            <a:spLocks noGrp="1"/>
          </p:cNvSpPr>
          <p:nvPr>
            <p:ph type="sldNum" idx="12"/>
          </p:nvPr>
        </p:nvSpPr>
        <p:spPr/>
        <p:txBody>
          <a:bodyPr/>
          <a:lstStyle/>
          <a:p>
            <a:fld id="{00000000-1234-1234-1234-123412341234}" type="slidenum">
              <a:rPr lang="en" smtClean="0"/>
              <a:pPr/>
              <a:t>43</a:t>
            </a:fld>
            <a:endParaRPr lang="en"/>
          </a:p>
        </p:txBody>
      </p:sp>
      <p:pic>
        <p:nvPicPr>
          <p:cNvPr id="1026" name="Picture 2" descr="What Is Reinforcement Learning? - MATLAB &amp; Simu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149" y="1356967"/>
            <a:ext cx="6790958" cy="560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8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Batch and Online Learning</a:t>
            </a:r>
          </a:p>
        </p:txBody>
      </p:sp>
      <p:sp>
        <p:nvSpPr>
          <p:cNvPr id="3" name="Text Placeholder 2"/>
          <p:cNvSpPr>
            <a:spLocks noGrp="1"/>
          </p:cNvSpPr>
          <p:nvPr>
            <p:ph type="body" idx="1"/>
          </p:nvPr>
        </p:nvSpPr>
        <p:spPr/>
        <p:txBody>
          <a:bodyPr/>
          <a:lstStyle/>
          <a:p>
            <a:r>
              <a:rPr lang="en-US" dirty="0"/>
              <a:t>Another criterion used to classify Machine Learning Systems is whether or not the system can learn incrementally from a stream of incoming data</a:t>
            </a:r>
          </a:p>
          <a:p>
            <a:r>
              <a:rPr lang="en-US" b="1" dirty="0"/>
              <a:t>Batch Learning</a:t>
            </a:r>
          </a:p>
          <a:p>
            <a:pPr lvl="1"/>
            <a:r>
              <a:rPr lang="en-US" dirty="0"/>
              <a:t>Incapable of learning incrementally</a:t>
            </a:r>
          </a:p>
          <a:p>
            <a:pPr lvl="1"/>
            <a:r>
              <a:rPr lang="en-US" dirty="0"/>
              <a:t>It must be trained using all available data</a:t>
            </a:r>
          </a:p>
          <a:p>
            <a:pPr lvl="1"/>
            <a:r>
              <a:rPr lang="en-US" dirty="0"/>
              <a:t>Generally takes a lot of time and computing resources – so it is typically done offline</a:t>
            </a:r>
          </a:p>
          <a:p>
            <a:pPr lvl="1"/>
            <a:r>
              <a:rPr lang="en-US" dirty="0"/>
              <a:t>Hence, also known as offline learning</a:t>
            </a:r>
          </a:p>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3958801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45</a:t>
            </a:fld>
            <a:endParaRPr lang="en"/>
          </a:p>
        </p:txBody>
      </p:sp>
      <p:pic>
        <p:nvPicPr>
          <p:cNvPr id="2052" name="Picture 4" descr="Online machine learning versus batch learning. (a) Batch machin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536422"/>
            <a:ext cx="8096250" cy="5943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5390" y="715224"/>
            <a:ext cx="2987644" cy="369332"/>
          </a:xfrm>
          <a:prstGeom prst="rect">
            <a:avLst/>
          </a:prstGeom>
          <a:noFill/>
        </p:spPr>
        <p:txBody>
          <a:bodyPr wrap="square" rtlCol="0">
            <a:spAutoFit/>
          </a:bodyPr>
          <a:lstStyle/>
          <a:p>
            <a:r>
              <a:rPr lang="en-US" b="1" dirty="0"/>
              <a:t>Batch Versus Online Learning</a:t>
            </a:r>
          </a:p>
        </p:txBody>
      </p:sp>
      <p:sp>
        <p:nvSpPr>
          <p:cNvPr id="7" name="TextBox 6"/>
          <p:cNvSpPr txBox="1"/>
          <p:nvPr/>
        </p:nvSpPr>
        <p:spPr>
          <a:xfrm>
            <a:off x="235390" y="1557196"/>
            <a:ext cx="4572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Online Learning is great for systems that receive data as continuous flow (e.g. stock prices) and need to adapt autonomously.</a:t>
            </a:r>
          </a:p>
          <a:p>
            <a:pPr marL="285750" indent="-285750">
              <a:buFont typeface="Arial" panose="020B0604020202020204" pitchFamily="34" charset="0"/>
              <a:buChar char="•"/>
            </a:pPr>
            <a:r>
              <a:rPr lang="en-US" dirty="0"/>
              <a:t>It is also a good option if you have limited computing resources – Once an online learning system has learned about new instances, it does not need them anymore, so you can discard them</a:t>
            </a:r>
          </a:p>
          <a:p>
            <a:pPr marL="285750" indent="-285750">
              <a:buFont typeface="Arial" panose="020B0604020202020204" pitchFamily="34" charset="0"/>
              <a:buChar char="•"/>
            </a:pPr>
            <a:r>
              <a:rPr lang="en-US" dirty="0"/>
              <a:t>Online learning algorithms can also be used to train systems on huge datasets that cannot fit in one machine’s main memory (this is called </a:t>
            </a:r>
            <a:r>
              <a:rPr lang="en-US" i="1" dirty="0"/>
              <a:t>out of core</a:t>
            </a:r>
            <a:r>
              <a:rPr lang="en-US" dirty="0"/>
              <a:t> learning ). The algorithm loads part of the data, runs a training step on that data, and repeats the process until it has run all of the data</a:t>
            </a:r>
          </a:p>
        </p:txBody>
      </p:sp>
    </p:spTree>
    <p:extLst>
      <p:ext uri="{BB962C8B-B14F-4D97-AF65-F5344CB8AC3E}">
        <p14:creationId xmlns:p14="http://schemas.microsoft.com/office/powerpoint/2010/main" val="1932534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Online Learning to Handle Large Dataset</a:t>
            </a:r>
          </a:p>
        </p:txBody>
      </p:sp>
      <p:sp>
        <p:nvSpPr>
          <p:cNvPr id="3" name="Text Placeholder 2"/>
          <p:cNvSpPr>
            <a:spLocks noGrp="1"/>
          </p:cNvSpPr>
          <p:nvPr>
            <p:ph type="body" idx="1"/>
          </p:nvPr>
        </p:nvSpPr>
        <p:spPr/>
        <p:txBody>
          <a:bodyPr/>
          <a:lstStyle/>
          <a:p>
            <a:pPr marL="152396"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46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536633"/>
            <a:ext cx="9615640" cy="4630140"/>
          </a:xfrm>
          <a:prstGeom prst="rect">
            <a:avLst/>
          </a:prstGeom>
        </p:spPr>
      </p:pic>
    </p:spTree>
    <p:extLst>
      <p:ext uri="{BB962C8B-B14F-4D97-AF65-F5344CB8AC3E}">
        <p14:creationId xmlns:p14="http://schemas.microsoft.com/office/powerpoint/2010/main" val="1623622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Instance Based Versus Model Based Learning</a:t>
            </a:r>
          </a:p>
        </p:txBody>
      </p:sp>
      <p:sp>
        <p:nvSpPr>
          <p:cNvPr id="3" name="Text Placeholder 2"/>
          <p:cNvSpPr>
            <a:spLocks noGrp="1"/>
          </p:cNvSpPr>
          <p:nvPr>
            <p:ph type="body" idx="1"/>
          </p:nvPr>
        </p:nvSpPr>
        <p:spPr/>
        <p:txBody>
          <a:bodyPr/>
          <a:lstStyle/>
          <a:p>
            <a:r>
              <a:rPr lang="en-US" dirty="0"/>
              <a:t>One more way to classify machine learning algorithms is by how they </a:t>
            </a:r>
            <a:r>
              <a:rPr lang="en-US" i="1" dirty="0"/>
              <a:t>generalize</a:t>
            </a:r>
            <a:r>
              <a:rPr lang="en-US" dirty="0"/>
              <a:t>.</a:t>
            </a:r>
          </a:p>
          <a:p>
            <a:r>
              <a:rPr lang="en-US" b="1" dirty="0"/>
              <a:t>Instance Based Learning</a:t>
            </a:r>
            <a:endParaRPr lang="en-US" dirty="0"/>
          </a:p>
          <a:p>
            <a:pPr lvl="1"/>
            <a:r>
              <a:rPr lang="en-US" dirty="0"/>
              <a:t>The most trivial form of learning is rote learning (to learn by heart)</a:t>
            </a:r>
          </a:p>
          <a:p>
            <a:pPr lvl="1"/>
            <a:r>
              <a:rPr lang="en-US" dirty="0"/>
              <a:t>System learns the examples by heart, then generalizes to new case by using a similarity measure to compare them to the learned examples (or a subset of them) </a:t>
            </a: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47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248" y="4281080"/>
            <a:ext cx="7056732" cy="2659610"/>
          </a:xfrm>
          <a:prstGeom prst="rect">
            <a:avLst/>
          </a:prstGeom>
        </p:spPr>
      </p:pic>
    </p:spTree>
    <p:extLst>
      <p:ext uri="{BB962C8B-B14F-4D97-AF65-F5344CB8AC3E}">
        <p14:creationId xmlns:p14="http://schemas.microsoft.com/office/powerpoint/2010/main" val="3707055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Instance Based Versus Model Based Learning</a:t>
            </a:r>
            <a:endParaRPr lang="en-US" dirty="0"/>
          </a:p>
        </p:txBody>
      </p:sp>
      <p:sp>
        <p:nvSpPr>
          <p:cNvPr id="3" name="Text Placeholder 2"/>
          <p:cNvSpPr>
            <a:spLocks noGrp="1"/>
          </p:cNvSpPr>
          <p:nvPr>
            <p:ph type="body" idx="1"/>
          </p:nvPr>
        </p:nvSpPr>
        <p:spPr/>
        <p:txBody>
          <a:bodyPr/>
          <a:lstStyle/>
          <a:p>
            <a:r>
              <a:rPr lang="en-US" dirty="0"/>
              <a:t>Model Based Learning</a:t>
            </a:r>
          </a:p>
          <a:p>
            <a:pPr lvl="1"/>
            <a:r>
              <a:rPr lang="en-US" dirty="0"/>
              <a:t>Another way to generalize from a set of examples is to build a </a:t>
            </a:r>
            <a:r>
              <a:rPr lang="en-US" i="1" dirty="0"/>
              <a:t>model</a:t>
            </a:r>
            <a:r>
              <a:rPr lang="en-US" dirty="0"/>
              <a:t> of these examples and then use the model to make </a:t>
            </a:r>
            <a:r>
              <a:rPr lang="en-US" i="1" dirty="0"/>
              <a:t>predictions</a:t>
            </a:r>
          </a:p>
          <a:p>
            <a:pPr lvl="1"/>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992" y="3009327"/>
            <a:ext cx="7919145" cy="3082506"/>
          </a:xfrm>
          <a:prstGeom prst="rect">
            <a:avLst/>
          </a:prstGeom>
        </p:spPr>
      </p:pic>
    </p:spTree>
    <p:extLst>
      <p:ext uri="{BB962C8B-B14F-4D97-AF65-F5344CB8AC3E}">
        <p14:creationId xmlns:p14="http://schemas.microsoft.com/office/powerpoint/2010/main" val="219668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Challenges of Machine Learning</a:t>
            </a:r>
          </a:p>
        </p:txBody>
      </p:sp>
      <p:sp>
        <p:nvSpPr>
          <p:cNvPr id="3" name="Text Placeholder 2"/>
          <p:cNvSpPr>
            <a:spLocks noGrp="1"/>
          </p:cNvSpPr>
          <p:nvPr>
            <p:ph type="body" idx="1"/>
          </p:nvPr>
        </p:nvSpPr>
        <p:spPr/>
        <p:txBody>
          <a:bodyPr/>
          <a:lstStyle/>
          <a:p>
            <a:r>
              <a:rPr lang="en-US" dirty="0"/>
              <a:t>Insufficient quantity of training data</a:t>
            </a:r>
          </a:p>
          <a:p>
            <a:r>
              <a:rPr lang="en-US" dirty="0"/>
              <a:t>Non-representative training data</a:t>
            </a:r>
          </a:p>
          <a:p>
            <a:r>
              <a:rPr lang="en-US" dirty="0"/>
              <a:t>Poor-quality data</a:t>
            </a:r>
          </a:p>
          <a:p>
            <a:r>
              <a:rPr lang="en-US" dirty="0"/>
              <a:t>Irrelevant features</a:t>
            </a:r>
          </a:p>
          <a:p>
            <a:r>
              <a:rPr lang="en-US" dirty="0" err="1"/>
              <a:t>Overfitting</a:t>
            </a:r>
            <a:r>
              <a:rPr lang="en-US" dirty="0"/>
              <a:t> the training data</a:t>
            </a:r>
          </a:p>
          <a:p>
            <a:r>
              <a:rPr lang="en-US" dirty="0" err="1"/>
              <a:t>Underfitting</a:t>
            </a:r>
            <a:r>
              <a:rPr lang="en-US" dirty="0"/>
              <a:t> the training data </a:t>
            </a:r>
          </a:p>
        </p:txBody>
      </p:sp>
      <p:sp>
        <p:nvSpPr>
          <p:cNvPr id="4" name="Slide Number Placeholder 3"/>
          <p:cNvSpPr>
            <a:spLocks noGrp="1"/>
          </p:cNvSpPr>
          <p:nvPr>
            <p:ph type="sldNum" idx="12"/>
          </p:nvPr>
        </p:nvSpPr>
        <p:spPr/>
        <p:txBody>
          <a:bodyPr/>
          <a:lstStyle/>
          <a:p>
            <a:fld id="{00000000-1234-1234-1234-123412341234}" type="slidenum">
              <a:rPr lang="en" smtClean="0"/>
              <a:pPr/>
              <a:t>49</a:t>
            </a:fld>
            <a:endParaRPr lang="en"/>
          </a:p>
        </p:txBody>
      </p:sp>
    </p:spTree>
    <p:extLst>
      <p:ext uri="{BB962C8B-B14F-4D97-AF65-F5344CB8AC3E}">
        <p14:creationId xmlns:p14="http://schemas.microsoft.com/office/powerpoint/2010/main" val="383521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Project</a:t>
            </a:r>
            <a:endParaRPr b="1" dirty="0"/>
          </a:p>
        </p:txBody>
      </p:sp>
      <p:sp>
        <p:nvSpPr>
          <p:cNvPr id="88" name="Google Shape;88;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r>
              <a:rPr lang="en" dirty="0"/>
              <a:t>The objective of the project work is for you to</a:t>
            </a:r>
          </a:p>
          <a:p>
            <a:pPr marL="1066785" lvl="1" indent="-457200"/>
            <a:r>
              <a:rPr lang="en" dirty="0"/>
              <a:t>Experience a hands on skills in ML.</a:t>
            </a:r>
            <a:endParaRPr dirty="0"/>
          </a:p>
          <a:p>
            <a:pPr marL="457200" indent="-457200">
              <a:spcBef>
                <a:spcPts val="2133"/>
              </a:spcBef>
            </a:pPr>
            <a:r>
              <a:rPr lang="en" dirty="0"/>
              <a:t>Students will have to do innovative projects.</a:t>
            </a:r>
            <a:endParaRPr dirty="0"/>
          </a:p>
          <a:p>
            <a:pPr marL="457200" indent="-457200">
              <a:spcBef>
                <a:spcPts val="2133"/>
              </a:spcBef>
            </a:pPr>
            <a:r>
              <a:rPr lang="en" dirty="0"/>
              <a:t>I am not expecting the projects to have commercial value but it must address a realistic problem and should solve it. </a:t>
            </a:r>
            <a:endParaRPr dirty="0"/>
          </a:p>
          <a:p>
            <a:pPr marL="457200" indent="-457200">
              <a:spcBef>
                <a:spcPts val="2133"/>
              </a:spcBef>
              <a:spcAft>
                <a:spcPts val="2133"/>
              </a:spcAft>
            </a:pPr>
            <a:r>
              <a:rPr lang="en" dirty="0"/>
              <a:t>It should be ideally publishable in a reputed conference/ journal.</a:t>
            </a:r>
            <a:endParaRPr dirty="0"/>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3367373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Insufficient quantity of training data</a:t>
            </a:r>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45" y="1410844"/>
            <a:ext cx="6591135" cy="29999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343" y="1482756"/>
            <a:ext cx="4313294" cy="3886537"/>
          </a:xfrm>
          <a:prstGeom prst="rect">
            <a:avLst/>
          </a:prstGeom>
        </p:spPr>
      </p:pic>
      <p:sp>
        <p:nvSpPr>
          <p:cNvPr id="7" name="TextBox 6"/>
          <p:cNvSpPr txBox="1"/>
          <p:nvPr/>
        </p:nvSpPr>
        <p:spPr>
          <a:xfrm>
            <a:off x="2426329" y="5748950"/>
            <a:ext cx="5133315" cy="369332"/>
          </a:xfrm>
          <a:prstGeom prst="rect">
            <a:avLst/>
          </a:prstGeom>
          <a:noFill/>
        </p:spPr>
        <p:txBody>
          <a:bodyPr wrap="square" rtlCol="0">
            <a:spAutoFit/>
          </a:bodyPr>
          <a:lstStyle/>
          <a:p>
            <a:r>
              <a:rPr lang="en-US" dirty="0">
                <a:hlinkClick r:id="rId4"/>
              </a:rPr>
              <a:t>ACL_FINAL_REAL3.PDF (acm.org)</a:t>
            </a:r>
            <a:endParaRPr lang="en-US" dirty="0"/>
          </a:p>
        </p:txBody>
      </p:sp>
    </p:spTree>
    <p:extLst>
      <p:ext uri="{BB962C8B-B14F-4D97-AF65-F5344CB8AC3E}">
        <p14:creationId xmlns:p14="http://schemas.microsoft.com/office/powerpoint/2010/main" val="2812060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Non-representative training data</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410843"/>
            <a:ext cx="10976919" cy="4120824"/>
          </a:xfrm>
          <a:prstGeom prst="rect">
            <a:avLst/>
          </a:prstGeom>
        </p:spPr>
      </p:pic>
    </p:spTree>
    <p:extLst>
      <p:ext uri="{BB962C8B-B14F-4D97-AF65-F5344CB8AC3E}">
        <p14:creationId xmlns:p14="http://schemas.microsoft.com/office/powerpoint/2010/main" val="1441550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Poor Quality Data</a:t>
            </a:r>
          </a:p>
        </p:txBody>
      </p:sp>
      <p:sp>
        <p:nvSpPr>
          <p:cNvPr id="3" name="Text Placeholder 2"/>
          <p:cNvSpPr>
            <a:spLocks noGrp="1"/>
          </p:cNvSpPr>
          <p:nvPr>
            <p:ph type="body" idx="1"/>
          </p:nvPr>
        </p:nvSpPr>
        <p:spPr/>
        <p:txBody>
          <a:bodyPr/>
          <a:lstStyle/>
          <a:p>
            <a:r>
              <a:rPr lang="en-US" dirty="0"/>
              <a:t>If your training data contains </a:t>
            </a:r>
            <a:r>
              <a:rPr lang="en-US" b="1" u="sng" dirty="0"/>
              <a:t>full of errors</a:t>
            </a:r>
            <a:r>
              <a:rPr lang="en-US" dirty="0"/>
              <a:t>, </a:t>
            </a:r>
            <a:r>
              <a:rPr lang="en-US" b="1" u="sng" dirty="0"/>
              <a:t>outliers</a:t>
            </a:r>
            <a:r>
              <a:rPr lang="en-US" dirty="0"/>
              <a:t>, and </a:t>
            </a:r>
            <a:r>
              <a:rPr lang="en-US" b="1" u="sng" dirty="0"/>
              <a:t>noise</a:t>
            </a:r>
            <a:r>
              <a:rPr lang="en-US" dirty="0"/>
              <a:t> (due to poor quality measurements), it will be harder for the system to detect the underlying patterns, so your system is less likely to perform well</a:t>
            </a:r>
          </a:p>
        </p:txBody>
      </p:sp>
      <p:sp>
        <p:nvSpPr>
          <p:cNvPr id="4" name="Slide Number Placeholder 3"/>
          <p:cNvSpPr>
            <a:spLocks noGrp="1"/>
          </p:cNvSpPr>
          <p:nvPr>
            <p:ph type="sldNum" idx="12"/>
          </p:nvPr>
        </p:nvSpPr>
        <p:spPr/>
        <p:txBody>
          <a:bodyPr/>
          <a:lstStyle/>
          <a:p>
            <a:fld id="{00000000-1234-1234-1234-123412341234}" type="slidenum">
              <a:rPr lang="en" smtClean="0"/>
              <a:pPr/>
              <a:t>52</a:t>
            </a:fld>
            <a:endParaRPr lang="en"/>
          </a:p>
        </p:txBody>
      </p:sp>
    </p:spTree>
    <p:extLst>
      <p:ext uri="{BB962C8B-B14F-4D97-AF65-F5344CB8AC3E}">
        <p14:creationId xmlns:p14="http://schemas.microsoft.com/office/powerpoint/2010/main" val="3689985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Irrelevant Features</a:t>
            </a:r>
          </a:p>
        </p:txBody>
      </p:sp>
      <p:sp>
        <p:nvSpPr>
          <p:cNvPr id="3" name="Text Placeholder 2"/>
          <p:cNvSpPr>
            <a:spLocks noGrp="1"/>
          </p:cNvSpPr>
          <p:nvPr>
            <p:ph type="body" idx="1"/>
          </p:nvPr>
        </p:nvSpPr>
        <p:spPr/>
        <p:txBody>
          <a:bodyPr/>
          <a:lstStyle/>
          <a:p>
            <a:r>
              <a:rPr lang="en-US" dirty="0"/>
              <a:t>Feature Engineering Steps</a:t>
            </a:r>
          </a:p>
          <a:p>
            <a:pPr lvl="1"/>
            <a:r>
              <a:rPr lang="en-US" dirty="0"/>
              <a:t>Feature Selection (selecting the most useful features to train on among existing features)</a:t>
            </a:r>
          </a:p>
          <a:p>
            <a:pPr lvl="1"/>
            <a:r>
              <a:rPr lang="en-US" dirty="0"/>
              <a:t>Feature Extraction (combining existing features to produce more useful ones)</a:t>
            </a:r>
          </a:p>
          <a:p>
            <a:pPr lvl="1"/>
            <a:r>
              <a:rPr lang="en-US" dirty="0"/>
              <a:t>Creating new features by gathering new data</a:t>
            </a:r>
          </a:p>
        </p:txBody>
      </p:sp>
      <p:sp>
        <p:nvSpPr>
          <p:cNvPr id="4" name="Slide Number Placeholder 3"/>
          <p:cNvSpPr>
            <a:spLocks noGrp="1"/>
          </p:cNvSpPr>
          <p:nvPr>
            <p:ph type="sldNum" idx="12"/>
          </p:nvPr>
        </p:nvSpPr>
        <p:spPr/>
        <p:txBody>
          <a:bodyPr/>
          <a:lstStyle/>
          <a:p>
            <a:fld id="{00000000-1234-1234-1234-123412341234}" type="slidenum">
              <a:rPr lang="en" smtClean="0"/>
              <a:pPr/>
              <a:t>53</a:t>
            </a:fld>
            <a:endParaRPr lang="en"/>
          </a:p>
        </p:txBody>
      </p:sp>
    </p:spTree>
    <p:extLst>
      <p:ext uri="{BB962C8B-B14F-4D97-AF65-F5344CB8AC3E}">
        <p14:creationId xmlns:p14="http://schemas.microsoft.com/office/powerpoint/2010/main" val="3063110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a:t>
            </a:r>
            <a:r>
              <a:rPr lang="en-US" b="1" dirty="0" err="1"/>
              <a:t>Overfitting</a:t>
            </a:r>
            <a:r>
              <a:rPr lang="en-US" b="1" dirty="0"/>
              <a:t> the training data</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54</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39" y="1536632"/>
            <a:ext cx="10981444" cy="4085569"/>
          </a:xfrm>
          <a:prstGeom prst="rect">
            <a:avLst/>
          </a:prstGeom>
        </p:spPr>
      </p:pic>
    </p:spTree>
    <p:extLst>
      <p:ext uri="{BB962C8B-B14F-4D97-AF65-F5344CB8AC3E}">
        <p14:creationId xmlns:p14="http://schemas.microsoft.com/office/powerpoint/2010/main" val="3117714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a:t>
            </a:r>
            <a:r>
              <a:rPr lang="en-US" b="1" dirty="0" err="1"/>
              <a:t>Overfitting</a:t>
            </a:r>
            <a:r>
              <a:rPr lang="en-US" b="1" dirty="0"/>
              <a:t> the training data</a:t>
            </a:r>
          </a:p>
        </p:txBody>
      </p:sp>
      <p:sp>
        <p:nvSpPr>
          <p:cNvPr id="3" name="Text Placeholder 2"/>
          <p:cNvSpPr>
            <a:spLocks noGrp="1"/>
          </p:cNvSpPr>
          <p:nvPr>
            <p:ph type="body" idx="1"/>
          </p:nvPr>
        </p:nvSpPr>
        <p:spPr/>
        <p:txBody>
          <a:bodyPr/>
          <a:lstStyle/>
          <a:p>
            <a:r>
              <a:rPr lang="en-US" dirty="0" err="1"/>
              <a:t>Overfitting</a:t>
            </a:r>
            <a:r>
              <a:rPr lang="en-US" dirty="0"/>
              <a:t> occurs when the model is too complex relative to the amount and noisiness of the training data.</a:t>
            </a:r>
          </a:p>
          <a:p>
            <a:r>
              <a:rPr lang="en-US" b="1" dirty="0"/>
              <a:t>Potential Solutions</a:t>
            </a:r>
          </a:p>
          <a:p>
            <a:pPr lvl="1"/>
            <a:r>
              <a:rPr lang="en-US" dirty="0"/>
              <a:t>Simplify the model by selecting one with fewer parameters, by reducing the number of attributes or by constraining the model</a:t>
            </a:r>
          </a:p>
          <a:p>
            <a:pPr lvl="1"/>
            <a:r>
              <a:rPr lang="en-US" dirty="0"/>
              <a:t>Gather more training data</a:t>
            </a:r>
          </a:p>
          <a:p>
            <a:pPr lvl="1"/>
            <a:r>
              <a:rPr lang="en-US" dirty="0"/>
              <a:t>Reduce the noise in the training data (e.g. fix data errors and remove outliers)</a:t>
            </a:r>
          </a:p>
        </p:txBody>
      </p:sp>
      <p:sp>
        <p:nvSpPr>
          <p:cNvPr id="4" name="Slide Number Placeholder 3"/>
          <p:cNvSpPr>
            <a:spLocks noGrp="1"/>
          </p:cNvSpPr>
          <p:nvPr>
            <p:ph type="sldNum" idx="12"/>
          </p:nvPr>
        </p:nvSpPr>
        <p:spPr/>
        <p:txBody>
          <a:bodyPr/>
          <a:lstStyle/>
          <a:p>
            <a:fld id="{00000000-1234-1234-1234-123412341234}" type="slidenum">
              <a:rPr lang="en" smtClean="0"/>
              <a:pPr/>
              <a:t>55</a:t>
            </a:fld>
            <a:endParaRPr lang="en"/>
          </a:p>
        </p:txBody>
      </p:sp>
    </p:spTree>
    <p:extLst>
      <p:ext uri="{BB962C8B-B14F-4D97-AF65-F5344CB8AC3E}">
        <p14:creationId xmlns:p14="http://schemas.microsoft.com/office/powerpoint/2010/main" val="1466985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Challenges – </a:t>
            </a:r>
            <a:r>
              <a:rPr lang="en-US" b="1" dirty="0" err="1"/>
              <a:t>Undefitting</a:t>
            </a:r>
            <a:r>
              <a:rPr lang="en-US" b="1" dirty="0"/>
              <a:t> the training data</a:t>
            </a:r>
          </a:p>
        </p:txBody>
      </p:sp>
      <p:sp>
        <p:nvSpPr>
          <p:cNvPr id="3" name="Text Placeholder 2"/>
          <p:cNvSpPr>
            <a:spLocks noGrp="1"/>
          </p:cNvSpPr>
          <p:nvPr>
            <p:ph type="body" idx="1"/>
          </p:nvPr>
        </p:nvSpPr>
        <p:spPr/>
        <p:txBody>
          <a:bodyPr/>
          <a:lstStyle/>
          <a:p>
            <a:r>
              <a:rPr lang="en-US" dirty="0"/>
              <a:t>It occurs when your model is too simple to learn the underlying structure of the data. </a:t>
            </a:r>
          </a:p>
          <a:p>
            <a:r>
              <a:rPr lang="en-US" b="1" dirty="0"/>
              <a:t>Potential Solutions</a:t>
            </a:r>
            <a:r>
              <a:rPr lang="en-US" dirty="0"/>
              <a:t>:</a:t>
            </a:r>
          </a:p>
          <a:p>
            <a:pPr lvl="1"/>
            <a:r>
              <a:rPr lang="en-US" dirty="0"/>
              <a:t>Select a more powerful model, with more parameters</a:t>
            </a:r>
          </a:p>
          <a:p>
            <a:pPr lvl="1"/>
            <a:r>
              <a:rPr lang="en-US" dirty="0"/>
              <a:t>Feed better features to the learning algorithm</a:t>
            </a:r>
          </a:p>
          <a:p>
            <a:pPr lvl="1"/>
            <a:r>
              <a:rPr lang="en-US" dirty="0"/>
              <a:t>Reduce the constraints on the model</a:t>
            </a:r>
          </a:p>
        </p:txBody>
      </p:sp>
      <p:sp>
        <p:nvSpPr>
          <p:cNvPr id="4" name="Slide Number Placeholder 3"/>
          <p:cNvSpPr>
            <a:spLocks noGrp="1"/>
          </p:cNvSpPr>
          <p:nvPr>
            <p:ph type="sldNum" idx="12"/>
          </p:nvPr>
        </p:nvSpPr>
        <p:spPr/>
        <p:txBody>
          <a:bodyPr/>
          <a:lstStyle/>
          <a:p>
            <a:fld id="{00000000-1234-1234-1234-123412341234}" type="slidenum">
              <a:rPr lang="en" smtClean="0"/>
              <a:pPr/>
              <a:t>56</a:t>
            </a:fld>
            <a:endParaRPr lang="en"/>
          </a:p>
        </p:txBody>
      </p:sp>
    </p:spTree>
    <p:extLst>
      <p:ext uri="{BB962C8B-B14F-4D97-AF65-F5344CB8AC3E}">
        <p14:creationId xmlns:p14="http://schemas.microsoft.com/office/powerpoint/2010/main" val="83330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Issues related to AI (and more particularly ML)</a:t>
            </a:r>
            <a:endParaRPr b="1" dirty="0"/>
          </a:p>
        </p:txBody>
      </p:sp>
      <p:sp>
        <p:nvSpPr>
          <p:cNvPr id="287" name="Google Shape;287;p4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a:t>ML model depends on the data that is fed.</a:t>
            </a:r>
            <a:endParaRPr/>
          </a:p>
          <a:p>
            <a:pPr>
              <a:buChar char="-"/>
            </a:pPr>
            <a:r>
              <a:rPr lang="en"/>
              <a:t>Bias in the data (conscious / unconscious) can be easily picked up by ML models</a:t>
            </a:r>
            <a:endParaRPr/>
          </a:p>
          <a:p>
            <a:pPr lvl="1">
              <a:spcBef>
                <a:spcPts val="0"/>
              </a:spcBef>
              <a:buChar char="-"/>
            </a:pPr>
            <a:r>
              <a:rPr lang="en"/>
              <a:t>ML systems used for criminal risk assessment have been found to be biased against black people.</a:t>
            </a:r>
            <a:endParaRPr/>
          </a:p>
          <a:p>
            <a:pPr marL="0" indent="0">
              <a:spcBef>
                <a:spcPts val="2133"/>
              </a:spcBef>
              <a:spcAft>
                <a:spcPts val="2133"/>
              </a:spcAft>
              <a:buNone/>
            </a:pPr>
            <a:endParaRPr/>
          </a:p>
        </p:txBody>
      </p:sp>
    </p:spTree>
    <p:extLst>
      <p:ext uri="{BB962C8B-B14F-4D97-AF65-F5344CB8AC3E}">
        <p14:creationId xmlns:p14="http://schemas.microsoft.com/office/powerpoint/2010/main" val="508548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Issues Related to ML</a:t>
            </a:r>
            <a:endParaRPr b="1" dirty="0"/>
          </a:p>
        </p:txBody>
      </p:sp>
      <p:sp>
        <p:nvSpPr>
          <p:cNvPr id="293" name="Google Shape;293;p4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94" name="Google Shape;294;p47"/>
          <p:cNvPicPr preferRelativeResize="0"/>
          <p:nvPr/>
        </p:nvPicPr>
        <p:blipFill>
          <a:blip r:embed="rId3">
            <a:alphaModFix/>
          </a:blip>
          <a:stretch>
            <a:fillRect/>
          </a:stretch>
        </p:blipFill>
        <p:spPr>
          <a:xfrm>
            <a:off x="528033" y="1646767"/>
            <a:ext cx="10363200" cy="5088300"/>
          </a:xfrm>
          <a:prstGeom prst="rect">
            <a:avLst/>
          </a:prstGeom>
          <a:noFill/>
          <a:ln>
            <a:noFill/>
          </a:ln>
        </p:spPr>
      </p:pic>
    </p:spTree>
    <p:extLst>
      <p:ext uri="{BB962C8B-B14F-4D97-AF65-F5344CB8AC3E}">
        <p14:creationId xmlns:p14="http://schemas.microsoft.com/office/powerpoint/2010/main" val="4008678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300" name="Google Shape;300;p4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301" name="Google Shape;301;p48"/>
          <p:cNvPicPr preferRelativeResize="0"/>
          <p:nvPr/>
        </p:nvPicPr>
        <p:blipFill>
          <a:blip r:embed="rId3">
            <a:alphaModFix/>
          </a:blip>
          <a:stretch>
            <a:fillRect/>
          </a:stretch>
        </p:blipFill>
        <p:spPr>
          <a:xfrm>
            <a:off x="3517900" y="69851"/>
            <a:ext cx="5156200" cy="6718300"/>
          </a:xfrm>
          <a:prstGeom prst="rect">
            <a:avLst/>
          </a:prstGeom>
          <a:noFill/>
          <a:ln>
            <a:noFill/>
          </a:ln>
        </p:spPr>
      </p:pic>
    </p:spTree>
    <p:extLst>
      <p:ext uri="{BB962C8B-B14F-4D97-AF65-F5344CB8AC3E}">
        <p14:creationId xmlns:p14="http://schemas.microsoft.com/office/powerpoint/2010/main" val="294486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expected of you?</a:t>
            </a:r>
          </a:p>
        </p:txBody>
      </p:sp>
      <p:sp>
        <p:nvSpPr>
          <p:cNvPr id="3" name="Text Placeholder 2"/>
          <p:cNvSpPr>
            <a:spLocks noGrp="1"/>
          </p:cNvSpPr>
          <p:nvPr>
            <p:ph type="body" idx="1"/>
          </p:nvPr>
        </p:nvSpPr>
        <p:spPr>
          <a:xfrm>
            <a:off x="415600" y="1536633"/>
            <a:ext cx="11360800" cy="1930844"/>
          </a:xfrm>
        </p:spPr>
        <p:txBody>
          <a:bodyPr/>
          <a:lstStyle/>
          <a:p>
            <a:r>
              <a:rPr lang="en-US" dirty="0"/>
              <a:t>Work hard</a:t>
            </a:r>
          </a:p>
          <a:p>
            <a:r>
              <a:rPr lang="en-US" dirty="0"/>
              <a:t>Have an inquisitive mind</a:t>
            </a:r>
          </a:p>
          <a:p>
            <a:r>
              <a:rPr lang="en-US" dirty="0"/>
              <a:t>Continued effort (You will not be able to do anything magically overnight)</a:t>
            </a:r>
          </a:p>
          <a:p>
            <a:r>
              <a:rPr lang="en-US" dirty="0"/>
              <a:t>Consistency is the key to do well in this course</a:t>
            </a:r>
          </a:p>
        </p:txBody>
      </p:sp>
      <p:sp>
        <p:nvSpPr>
          <p:cNvPr id="4" name="Slide Number Placeholder 3"/>
          <p:cNvSpPr>
            <a:spLocks noGrp="1"/>
          </p:cNvSpPr>
          <p:nvPr>
            <p:ph type="sldNum" idx="12"/>
          </p:nvPr>
        </p:nvSpPr>
        <p:spPr/>
        <p:txBody>
          <a:bodyPr/>
          <a:lstStyle/>
          <a:p>
            <a:fld id="{00000000-1234-1234-1234-123412341234}" type="slidenum">
              <a:rPr lang="en" smtClean="0"/>
              <a:pPr/>
              <a:t>6</a:t>
            </a:fld>
            <a:endParaRPr lang="en"/>
          </a:p>
        </p:txBody>
      </p:sp>
      <p:sp>
        <p:nvSpPr>
          <p:cNvPr id="5" name="AutoShape 2" descr="Hard work - Free business icons"/>
          <p:cNvSpPr>
            <a:spLocks noChangeAspect="1" noChangeArrowheads="1"/>
          </p:cNvSpPr>
          <p:nvPr/>
        </p:nvSpPr>
        <p:spPr bwMode="auto">
          <a:xfrm>
            <a:off x="155575" y="-87630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5601" y="3983525"/>
            <a:ext cx="11073248" cy="646331"/>
          </a:xfrm>
          <a:prstGeom prst="rect">
            <a:avLst/>
          </a:prstGeom>
          <a:noFill/>
        </p:spPr>
        <p:txBody>
          <a:bodyPr wrap="square" rtlCol="0">
            <a:spAutoFit/>
          </a:bodyPr>
          <a:lstStyle/>
          <a:p>
            <a:r>
              <a:rPr lang="en-US" dirty="0"/>
              <a:t>You need to have some backgrounds in </a:t>
            </a:r>
          </a:p>
          <a:p>
            <a:r>
              <a:rPr lang="en-US" dirty="0"/>
              <a:t>    </a:t>
            </a:r>
            <a:r>
              <a:rPr lang="en-US" u="sng" dirty="0"/>
              <a:t>Linear Algebra</a:t>
            </a:r>
            <a:r>
              <a:rPr lang="en-US" dirty="0"/>
              <a:t>                                            </a:t>
            </a:r>
            <a:r>
              <a:rPr lang="en-US" u="sng" dirty="0"/>
              <a:t>Calculus</a:t>
            </a:r>
            <a:r>
              <a:rPr lang="en-US" dirty="0"/>
              <a:t>                                         </a:t>
            </a:r>
            <a:r>
              <a:rPr lang="en-US" u="sng" dirty="0"/>
              <a:t>Statistics</a:t>
            </a:r>
            <a:r>
              <a:rPr lang="en-US" dirty="0"/>
              <a:t>                                 </a:t>
            </a:r>
            <a:r>
              <a:rPr lang="en-US" u="sng" dirty="0"/>
              <a:t>Algorithms</a:t>
            </a:r>
            <a:r>
              <a:rPr lang="en-US" dirty="0"/>
              <a:t>                        </a:t>
            </a:r>
          </a:p>
        </p:txBody>
      </p:sp>
    </p:spTree>
    <p:extLst>
      <p:ext uri="{BB962C8B-B14F-4D97-AF65-F5344CB8AC3E}">
        <p14:creationId xmlns:p14="http://schemas.microsoft.com/office/powerpoint/2010/main" val="1359651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307" name="Google Shape;307;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308" name="Google Shape;308;p49"/>
          <p:cNvPicPr preferRelativeResize="0"/>
          <p:nvPr/>
        </p:nvPicPr>
        <p:blipFill>
          <a:blip r:embed="rId3">
            <a:alphaModFix/>
          </a:blip>
          <a:stretch>
            <a:fillRect/>
          </a:stretch>
        </p:blipFill>
        <p:spPr>
          <a:xfrm>
            <a:off x="438151" y="254000"/>
            <a:ext cx="11315700" cy="6350000"/>
          </a:xfrm>
          <a:prstGeom prst="rect">
            <a:avLst/>
          </a:prstGeom>
          <a:noFill/>
          <a:ln>
            <a:noFill/>
          </a:ln>
        </p:spPr>
      </p:pic>
    </p:spTree>
    <p:extLst>
      <p:ext uri="{BB962C8B-B14F-4D97-AF65-F5344CB8AC3E}">
        <p14:creationId xmlns:p14="http://schemas.microsoft.com/office/powerpoint/2010/main" val="3443083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314" name="Google Shape;314;p5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315" name="Google Shape;315;p50"/>
          <p:cNvPicPr preferRelativeResize="0"/>
          <p:nvPr/>
        </p:nvPicPr>
        <p:blipFill>
          <a:blip r:embed="rId3">
            <a:alphaModFix/>
          </a:blip>
          <a:stretch>
            <a:fillRect/>
          </a:stretch>
        </p:blipFill>
        <p:spPr>
          <a:xfrm>
            <a:off x="1" y="531081"/>
            <a:ext cx="12191999" cy="5795839"/>
          </a:xfrm>
          <a:prstGeom prst="rect">
            <a:avLst/>
          </a:prstGeom>
          <a:noFill/>
          <a:ln>
            <a:noFill/>
          </a:ln>
        </p:spPr>
      </p:pic>
    </p:spTree>
    <p:extLst>
      <p:ext uri="{BB962C8B-B14F-4D97-AF65-F5344CB8AC3E}">
        <p14:creationId xmlns:p14="http://schemas.microsoft.com/office/powerpoint/2010/main" val="2105371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ML and Ethics (More Complex case)</a:t>
            </a:r>
            <a:endParaRPr b="1" dirty="0"/>
          </a:p>
        </p:txBody>
      </p:sp>
      <p:sp>
        <p:nvSpPr>
          <p:cNvPr id="321" name="Google Shape;321;p5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a:t>When applied to people, data mining is frequently used to discriminate - who gets the loan, who gets the special offer, and so on. </a:t>
            </a:r>
            <a:endParaRPr/>
          </a:p>
          <a:p>
            <a:pPr>
              <a:buChar char="-"/>
            </a:pPr>
            <a:r>
              <a:rPr lang="en"/>
              <a:t>Certain kinds of discrimination - racist, sexual, religious and so on are not only unethical but also illegal.</a:t>
            </a:r>
            <a:endParaRPr/>
          </a:p>
          <a:p>
            <a:pPr>
              <a:buChar char="-"/>
            </a:pPr>
            <a:r>
              <a:rPr lang="en"/>
              <a:t>Using sexual and racist information for medical diagnosis is certainly ethical but using the same information when mining loan payment behavior is not.</a:t>
            </a:r>
            <a:endParaRPr/>
          </a:p>
        </p:txBody>
      </p:sp>
    </p:spTree>
    <p:extLst>
      <p:ext uri="{BB962C8B-B14F-4D97-AF65-F5344CB8AC3E}">
        <p14:creationId xmlns:p14="http://schemas.microsoft.com/office/powerpoint/2010/main" val="244053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100" y="260350"/>
            <a:ext cx="5765800" cy="6337300"/>
          </a:xfrm>
          <a:prstGeom prst="rect">
            <a:avLst/>
          </a:prstGeom>
        </p:spPr>
      </p:pic>
    </p:spTree>
    <p:extLst>
      <p:ext uri="{BB962C8B-B14F-4D97-AF65-F5344CB8AC3E}">
        <p14:creationId xmlns:p14="http://schemas.microsoft.com/office/powerpoint/2010/main" val="421110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Traditional Approach to Solving Problems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3" y="1536633"/>
            <a:ext cx="10385040" cy="4605440"/>
          </a:xfrm>
          <a:prstGeom prst="rect">
            <a:avLst/>
          </a:prstGeom>
        </p:spPr>
      </p:pic>
    </p:spTree>
    <p:extLst>
      <p:ext uri="{BB962C8B-B14F-4D97-AF65-F5344CB8AC3E}">
        <p14:creationId xmlns:p14="http://schemas.microsoft.com/office/powerpoint/2010/main" val="65897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Machine Learning?</a:t>
            </a:r>
          </a:p>
        </p:txBody>
      </p:sp>
      <p:sp>
        <p:nvSpPr>
          <p:cNvPr id="3" name="Text Placeholder 2"/>
          <p:cNvSpPr>
            <a:spLocks noGrp="1"/>
          </p:cNvSpPr>
          <p:nvPr>
            <p:ph type="body" idx="1"/>
          </p:nvPr>
        </p:nvSpPr>
        <p:spPr/>
        <p:txBody>
          <a:bodyPr/>
          <a:lstStyle/>
          <a:p>
            <a:pPr marL="152396" indent="0">
              <a:buNone/>
            </a:pPr>
            <a:r>
              <a:rPr lang="en-US" dirty="0"/>
              <a:t>The best way to understand what a machine learning is and appreciate the notion of it is to start with an example.</a:t>
            </a:r>
          </a:p>
        </p:txBody>
      </p:sp>
      <p:sp>
        <p:nvSpPr>
          <p:cNvPr id="4" name="Slide Number Placeholder 3"/>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316298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2519</Words>
  <Application>Microsoft Office PowerPoint</Application>
  <PresentationFormat>Widescreen</PresentationFormat>
  <Paragraphs>274</Paragraphs>
  <Slides>62</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The Machine Learning Landscape</vt:lpstr>
      <vt:lpstr>Learning goals</vt:lpstr>
      <vt:lpstr>CSE 445: Machine Learning</vt:lpstr>
      <vt:lpstr>Recommended Materials</vt:lpstr>
      <vt:lpstr>Project</vt:lpstr>
      <vt:lpstr>What is expected of you?</vt:lpstr>
      <vt:lpstr>PowerPoint Presentation</vt:lpstr>
      <vt:lpstr>Traditional Approach to Solving Problems</vt:lpstr>
      <vt:lpstr>What is Machine Learning?</vt:lpstr>
      <vt:lpstr>A Thought Experiment</vt:lpstr>
      <vt:lpstr>A Thought Experiment</vt:lpstr>
      <vt:lpstr>Real World</vt:lpstr>
      <vt:lpstr>What about recognizing a cat from a picture?</vt:lpstr>
      <vt:lpstr>Real World Data</vt:lpstr>
      <vt:lpstr>Real World Data (cont…)</vt:lpstr>
      <vt:lpstr>Machine Learning Approach</vt:lpstr>
      <vt:lpstr>Well posed learning problems</vt:lpstr>
      <vt:lpstr>Checkers learning problem</vt:lpstr>
      <vt:lpstr>Handwriting Recognition Problem</vt:lpstr>
      <vt:lpstr>Robot driving learning problem</vt:lpstr>
      <vt:lpstr>Classifying an incoming email as either a spam or not spam </vt:lpstr>
      <vt:lpstr>Some Applications of Machine Learning</vt:lpstr>
      <vt:lpstr>PowerPoint Presentation</vt:lpstr>
      <vt:lpstr>Write a story with dolphins and turtles as characters and include a moral in the story</vt:lpstr>
      <vt:lpstr>PowerPoint Presentation</vt:lpstr>
      <vt:lpstr>PowerPoint Presentation</vt:lpstr>
      <vt:lpstr>Write a rap about North South University</vt:lpstr>
      <vt:lpstr>PowerPoint Presentation</vt:lpstr>
      <vt:lpstr>PowerPoint Presentation</vt:lpstr>
      <vt:lpstr>PowerPoint Presentation</vt:lpstr>
      <vt:lpstr>Types of Machine Learning Systems</vt:lpstr>
      <vt:lpstr>Supervised Learning</vt:lpstr>
      <vt:lpstr>Supervised Learning</vt:lpstr>
      <vt:lpstr>Supervised Learning - Classification</vt:lpstr>
      <vt:lpstr>Supervised learning - Classification</vt:lpstr>
      <vt:lpstr>Regression</vt:lpstr>
      <vt:lpstr>Examples of Supervised Learning Algorithms</vt:lpstr>
      <vt:lpstr>Unsupervised Learning</vt:lpstr>
      <vt:lpstr>Unsupervised Learning</vt:lpstr>
      <vt:lpstr>Unsupervised Learning</vt:lpstr>
      <vt:lpstr>Unsupervised Learning</vt:lpstr>
      <vt:lpstr>Semi-Supervised Learning</vt:lpstr>
      <vt:lpstr>Reinforcement Learning</vt:lpstr>
      <vt:lpstr>Batch and Online Learning</vt:lpstr>
      <vt:lpstr>PowerPoint Presentation</vt:lpstr>
      <vt:lpstr>Online Learning to Handle Large Dataset</vt:lpstr>
      <vt:lpstr>Instance Based Versus Model Based Learning</vt:lpstr>
      <vt:lpstr>Instance Based Versus Model Based Learning</vt:lpstr>
      <vt:lpstr>Main Challenges of Machine Learning</vt:lpstr>
      <vt:lpstr>Challenges - Insufficient quantity of training data</vt:lpstr>
      <vt:lpstr>Challenges – Non-representative training data</vt:lpstr>
      <vt:lpstr>Challenges – Poor Quality Data</vt:lpstr>
      <vt:lpstr>Challenges – Irrelevant Features</vt:lpstr>
      <vt:lpstr>Challenges – Overfitting the training data</vt:lpstr>
      <vt:lpstr>Challenges – Overfitting the training data</vt:lpstr>
      <vt:lpstr>Challenges – Undefitting the training data</vt:lpstr>
      <vt:lpstr>Issues related to AI (and more particularly ML)</vt:lpstr>
      <vt:lpstr>Issues Related to ML</vt:lpstr>
      <vt:lpstr>PowerPoint Presentation</vt:lpstr>
      <vt:lpstr>PowerPoint Presentation</vt:lpstr>
      <vt:lpstr>PowerPoint Presentation</vt:lpstr>
      <vt:lpstr>ML and Ethics (More Complex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Machine Learning Landscape</dc:title>
  <dc:creator>ASUS</dc:creator>
  <cp:lastModifiedBy>NSU</cp:lastModifiedBy>
  <cp:revision>40</cp:revision>
  <dcterms:created xsi:type="dcterms:W3CDTF">2023-01-12T11:50:09Z</dcterms:created>
  <dcterms:modified xsi:type="dcterms:W3CDTF">2024-07-14T02:39:20Z</dcterms:modified>
</cp:coreProperties>
</file>